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x="18288000" cy="10287000"/>
  <p:notesSz cx="6858000" cy="9144000"/>
  <p:embeddedFontLst>
    <p:embeddedFont>
      <p:font typeface="Bebas Neue" charset="1" panose="00000500000000000000"/>
      <p:regular r:id="rId45"/>
    </p:embeddedFont>
    <p:embeddedFont>
      <p:font typeface="Bebas Neue Bold" charset="1" panose="020B0606020202050201"/>
      <p:regular r:id="rId46"/>
    </p:embeddedFont>
    <p:embeddedFont>
      <p:font typeface="Open Sauce Bold" charset="1" panose="00000800000000000000"/>
      <p:regular r:id="rId47"/>
    </p:embeddedFont>
    <p:embeddedFont>
      <p:font typeface="Fira Sans Bold" charset="1" panose="020B0803050000020004"/>
      <p:regular r:id="rId48"/>
    </p:embeddedFont>
    <p:embeddedFont>
      <p:font typeface="Open Sauce" charset="1" panose="00000500000000000000"/>
      <p:regular r:id="rId49"/>
    </p:embeddedFont>
    <p:embeddedFont>
      <p:font typeface="HK Grotesk Bold" charset="1" panose="00000800000000000000"/>
      <p:regular r:id="rId50"/>
    </p:embeddedFont>
    <p:embeddedFont>
      <p:font typeface="Glacial Indifference Bold" charset="1" panose="0000080000000000000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2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0.pn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6.png" Type="http://schemas.openxmlformats.org/officeDocument/2006/relationships/image"/><Relationship Id="rId4" Target="../media/image3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1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42.png" Type="http://schemas.openxmlformats.org/officeDocument/2006/relationships/image"/><Relationship Id="rId6" Target="../media/image43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4.png" Type="http://schemas.openxmlformats.org/officeDocument/2006/relationships/image"/><Relationship Id="rId4" Target="../media/image45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46.png" Type="http://schemas.openxmlformats.org/officeDocument/2006/relationships/image"/><Relationship Id="rId6" Target="../media/image4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8.png" Type="http://schemas.openxmlformats.org/officeDocument/2006/relationships/image"/><Relationship Id="rId4" Target="../media/image49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50.png" Type="http://schemas.openxmlformats.org/officeDocument/2006/relationships/image"/><Relationship Id="rId6" Target="../media/image51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2.png" Type="http://schemas.openxmlformats.org/officeDocument/2006/relationships/image"/><Relationship Id="rId4" Target="../media/image5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54.png" Type="http://schemas.openxmlformats.org/officeDocument/2006/relationships/image"/><Relationship Id="rId6" Target="../media/image55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6.png" Type="http://schemas.openxmlformats.org/officeDocument/2006/relationships/image"/><Relationship Id="rId4" Target="../media/image57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58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9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60.png" Type="http://schemas.openxmlformats.org/officeDocument/2006/relationships/image"/><Relationship Id="rId6" Target="../media/image61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2.png" Type="http://schemas.openxmlformats.org/officeDocument/2006/relationships/image"/><Relationship Id="rId4" Target="../media/image63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64.png" Type="http://schemas.openxmlformats.org/officeDocument/2006/relationships/image"/><Relationship Id="rId6" Target="../media/image65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6.png" Type="http://schemas.openxmlformats.org/officeDocument/2006/relationships/image"/><Relationship Id="rId4" Target="../media/image67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68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Relationship Id="rId6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5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2.png" Type="http://schemas.openxmlformats.org/officeDocument/2006/relationships/image"/><Relationship Id="rId5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3432C7">
                <a:alpha val="100000"/>
              </a:srgbClr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863707" y="-54061"/>
            <a:ext cx="4424293" cy="10395122"/>
            <a:chOff x="0" y="0"/>
            <a:chExt cx="1165246" cy="27378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65246" cy="2737810"/>
            </a:xfrm>
            <a:custGeom>
              <a:avLst/>
              <a:gdLst/>
              <a:ahLst/>
              <a:cxnLst/>
              <a:rect r="r" b="b" t="t" l="l"/>
              <a:pathLst>
                <a:path h="2737810" w="1165246">
                  <a:moveTo>
                    <a:pt x="0" y="0"/>
                  </a:moveTo>
                  <a:lnTo>
                    <a:pt x="1165246" y="0"/>
                  </a:lnTo>
                  <a:lnTo>
                    <a:pt x="1165246" y="2737810"/>
                  </a:lnTo>
                  <a:lnTo>
                    <a:pt x="0" y="2737810"/>
                  </a:lnTo>
                  <a:close/>
                </a:path>
              </a:pathLst>
            </a:custGeom>
            <a:solidFill>
              <a:srgbClr val="1E3D5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65246" cy="27759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496814" y="1028700"/>
            <a:ext cx="6791186" cy="9258300"/>
            <a:chOff x="0" y="0"/>
            <a:chExt cx="660400" cy="90031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0400" cy="900311"/>
            </a:xfrm>
            <a:custGeom>
              <a:avLst/>
              <a:gdLst/>
              <a:ahLst/>
              <a:cxnLst/>
              <a:rect r="r" b="b" t="t" l="l"/>
              <a:pathLst>
                <a:path h="90031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446"/>
                  </a:cubicBezTo>
                  <a:lnTo>
                    <a:pt x="660400" y="900311"/>
                  </a:lnTo>
                  <a:lnTo>
                    <a:pt x="0" y="900311"/>
                  </a:lnTo>
                  <a:lnTo>
                    <a:pt x="0" y="33086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2"/>
              <a:stretch>
                <a:fillRect l="-63736" t="0" r="-18034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771277" y="57150"/>
            <a:ext cx="2037857" cy="2445428"/>
          </a:xfrm>
          <a:custGeom>
            <a:avLst/>
            <a:gdLst/>
            <a:ahLst/>
            <a:cxnLst/>
            <a:rect r="r" b="b" t="t" l="l"/>
            <a:pathLst>
              <a:path h="2445428" w="2037857">
                <a:moveTo>
                  <a:pt x="0" y="0"/>
                </a:moveTo>
                <a:lnTo>
                  <a:pt x="2037857" y="0"/>
                </a:lnTo>
                <a:lnTo>
                  <a:pt x="2037857" y="2445428"/>
                </a:lnTo>
                <a:lnTo>
                  <a:pt x="0" y="244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969870" y="129678"/>
            <a:ext cx="6814171" cy="8177005"/>
          </a:xfrm>
          <a:custGeom>
            <a:avLst/>
            <a:gdLst/>
            <a:ahLst/>
            <a:cxnLst/>
            <a:rect r="r" b="b" t="t" l="l"/>
            <a:pathLst>
              <a:path h="8177005" w="6814171">
                <a:moveTo>
                  <a:pt x="0" y="0"/>
                </a:moveTo>
                <a:lnTo>
                  <a:pt x="6814171" y="0"/>
                </a:lnTo>
                <a:lnTo>
                  <a:pt x="6814171" y="8177005"/>
                </a:lnTo>
                <a:lnTo>
                  <a:pt x="0" y="8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90205" y="1138224"/>
            <a:ext cx="8878373" cy="7849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09"/>
              </a:lnSpc>
            </a:pPr>
            <a:r>
              <a:rPr lang="en-US" sz="19232" spc="-769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       </a:t>
            </a:r>
            <a:r>
              <a:rPr lang="en-US" sz="19232" spc="-769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BF8B16">
                        <a:alpha val="100000"/>
                      </a:srgbClr>
                    </a:gs>
                  </a:gsLst>
                  <a:lin ang="16200000"/>
                </a:gra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19232" spc="-769" b="true">
                <a:solidFill>
                  <a:srgbClr val="E7BF0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cuenta</a:t>
            </a:r>
          </a:p>
          <a:p>
            <a:pPr algn="l">
              <a:lnSpc>
                <a:spcPts val="17118"/>
              </a:lnSpc>
            </a:pPr>
            <a:r>
              <a:rPr lang="en-US" sz="22232" spc="-889" b="true">
                <a:solidFill>
                  <a:srgbClr val="E7BF0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pública</a:t>
            </a:r>
          </a:p>
          <a:p>
            <a:pPr algn="l">
              <a:lnSpc>
                <a:spcPts val="10113"/>
              </a:lnSpc>
            </a:pPr>
            <a:r>
              <a:rPr lang="en-US" sz="13134" spc="-525">
                <a:solidFill>
                  <a:srgbClr val="0F86EC"/>
                </a:solidFill>
                <a:latin typeface="Bebas Neue"/>
                <a:ea typeface="Bebas Neue"/>
                <a:cs typeface="Bebas Neue"/>
                <a:sym typeface="Bebas Neue"/>
              </a:rPr>
              <a:t>gestión municipal</a:t>
            </a:r>
          </a:p>
          <a:p>
            <a:pPr algn="l">
              <a:lnSpc>
                <a:spcPts val="2310"/>
              </a:lnSpc>
            </a:pPr>
          </a:p>
          <a:p>
            <a:pPr algn="l">
              <a:lnSpc>
                <a:spcPts val="14963"/>
              </a:lnSpc>
            </a:pPr>
            <a:r>
              <a:rPr lang="en-US" sz="19432" spc="-777">
                <a:solidFill>
                  <a:srgbClr val="0F86EC"/>
                </a:solidFill>
                <a:latin typeface="Bebas Neue"/>
                <a:ea typeface="Bebas Neue"/>
                <a:cs typeface="Bebas Neue"/>
                <a:sym typeface="Bebas Neue"/>
              </a:rPr>
              <a:t>         </a:t>
            </a:r>
            <a:r>
              <a:rPr lang="en-US" sz="19432" spc="-777" b="true">
                <a:solidFill>
                  <a:srgbClr val="0F86EC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2025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8220958"/>
            <a:ext cx="9300463" cy="860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55"/>
              </a:lnSpc>
              <a:spcBef>
                <a:spcPct val="0"/>
              </a:spcBef>
            </a:pPr>
            <a:r>
              <a:rPr lang="en-US" b="true" sz="5110" spc="-153">
                <a:solidFill>
                  <a:srgbClr val="E8EEF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Ilustre Municipalidad de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8815774"/>
            <a:ext cx="9300463" cy="1342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75"/>
              </a:lnSpc>
              <a:spcBef>
                <a:spcPct val="0"/>
              </a:spcBef>
            </a:pPr>
            <a:r>
              <a:rPr lang="en-US" b="true" sz="7910" spc="-237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b="true" sz="7910" spc="-237">
                <a:solidFill>
                  <a:srgbClr val="E8EEF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Quilleco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8931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4" y="0"/>
                </a:lnTo>
                <a:lnTo>
                  <a:pt x="321564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274487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4719825" y="2060653"/>
          <a:ext cx="10329558" cy="3045351"/>
        </p:xfrm>
        <a:graphic>
          <a:graphicData uri="http://schemas.openxmlformats.org/drawingml/2006/table">
            <a:tbl>
              <a:tblPr/>
              <a:tblGrid>
                <a:gridCol w="5164779"/>
                <a:gridCol w="5164779"/>
              </a:tblGrid>
              <a:tr h="15226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INGRESOS TOTALES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GASTOS TOTALES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</a:tr>
              <a:tr h="15226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$ 6.283.476.428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$ 5.695.087.805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5" id="5"/>
          <p:cNvSpPr txBox="true"/>
          <p:nvPr/>
        </p:nvSpPr>
        <p:spPr>
          <a:xfrm rot="0">
            <a:off x="6197102" y="236387"/>
            <a:ext cx="6896535" cy="2602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8"/>
              </a:lnSpc>
            </a:pPr>
            <a:r>
              <a:rPr lang="en-US" b="true" sz="4352" spc="-130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DEPARTAMENTO EDUCACIÓN MUNICIPAL</a:t>
            </a:r>
          </a:p>
          <a:p>
            <a:pPr algn="ctr">
              <a:lnSpc>
                <a:spcPts val="9558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1089080" y="6398245"/>
            <a:ext cx="6591658" cy="2989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  <a:spcBef>
                <a:spcPct val="0"/>
              </a:spcBef>
            </a:pPr>
            <a:r>
              <a:rPr lang="en-US" b="true" sz="4600" spc="-138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Indemnizaciones DAEM </a:t>
            </a:r>
          </a:p>
          <a:p>
            <a:pPr algn="ctr">
              <a:lnSpc>
                <a:spcPts val="5980"/>
              </a:lnSpc>
              <a:spcBef>
                <a:spcPct val="0"/>
              </a:spcBef>
            </a:pPr>
          </a:p>
          <a:p>
            <a:pPr algn="ctr">
              <a:lnSpc>
                <a:spcPts val="5980"/>
              </a:lnSpc>
              <a:spcBef>
                <a:spcPct val="0"/>
              </a:spcBef>
            </a:pPr>
            <a:r>
              <a:rPr lang="en-US" b="true" sz="4600" spc="-138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Finiquitos: $217.391.152 </a:t>
            </a:r>
          </a:p>
          <a:p>
            <a:pPr algn="ctr">
              <a:lnSpc>
                <a:spcPts val="5980"/>
              </a:lnSpc>
              <a:spcBef>
                <a:spcPct val="0"/>
              </a:spcBef>
            </a:pPr>
            <a:r>
              <a:rPr lang="en-US" b="true" sz="4600" spc="-138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Reajuste 2%: $5.101.971</a:t>
            </a:r>
          </a:p>
        </p:txBody>
      </p:sp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284464" y="5513355"/>
          <a:ext cx="10329558" cy="4740801"/>
        </p:xfrm>
        <a:graphic>
          <a:graphicData uri="http://schemas.openxmlformats.org/drawingml/2006/table">
            <a:tbl>
              <a:tblPr/>
              <a:tblGrid>
                <a:gridCol w="5164779"/>
                <a:gridCol w="5164779"/>
              </a:tblGrid>
              <a:tr h="1515807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APORTE MUNICIPAL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 b="true">
                          <a:solidFill>
                            <a:srgbClr val="000000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APORTE MUNICIPAL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</a:tr>
              <a:tr h="151580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EDUCACIÓN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$300.000.000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18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SALAS CUNAS</a:t>
                      </a:r>
                      <a:endParaRPr lang="en-US" sz="1100"/>
                    </a:p>
                    <a:p>
                      <a:pPr algn="ctr">
                        <a:lnSpc>
                          <a:spcPts val="4899"/>
                        </a:lnSpc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JUNJI</a:t>
                      </a:r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$69.500.000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13" r="0" b="-931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8931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4" y="0"/>
                </a:lnTo>
                <a:lnTo>
                  <a:pt x="321564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4464" y="274487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4464" y="2558768"/>
            <a:ext cx="8859536" cy="6581369"/>
          </a:xfrm>
          <a:custGeom>
            <a:avLst/>
            <a:gdLst/>
            <a:ahLst/>
            <a:cxnLst/>
            <a:rect r="r" b="b" t="t" l="l"/>
            <a:pathLst>
              <a:path h="6581369" w="8859536">
                <a:moveTo>
                  <a:pt x="0" y="0"/>
                </a:moveTo>
                <a:lnTo>
                  <a:pt x="8859536" y="0"/>
                </a:lnTo>
                <a:lnTo>
                  <a:pt x="8859536" y="6581370"/>
                </a:lnTo>
                <a:lnTo>
                  <a:pt x="0" y="658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277350" y="2558768"/>
            <a:ext cx="8464793" cy="6612229"/>
          </a:xfrm>
          <a:custGeom>
            <a:avLst/>
            <a:gdLst/>
            <a:ahLst/>
            <a:cxnLst/>
            <a:rect r="r" b="b" t="t" l="l"/>
            <a:pathLst>
              <a:path h="6612229" w="8464793">
                <a:moveTo>
                  <a:pt x="0" y="0"/>
                </a:moveTo>
                <a:lnTo>
                  <a:pt x="8464793" y="0"/>
                </a:lnTo>
                <a:lnTo>
                  <a:pt x="8464793" y="6612229"/>
                </a:lnTo>
                <a:lnTo>
                  <a:pt x="0" y="66122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78918" y="505849"/>
            <a:ext cx="11154913" cy="2535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58"/>
              </a:lnSpc>
            </a:pPr>
            <a:r>
              <a:rPr lang="en-US" b="true" sz="5352" spc="-160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</a:t>
            </a:r>
            <a:r>
              <a:rPr lang="en-US" b="true" sz="5352" spc="-160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TAL DE SUBVENCIONES 2025</a:t>
            </a:r>
          </a:p>
          <a:p>
            <a:pPr algn="ctr">
              <a:lnSpc>
                <a:spcPts val="6958"/>
              </a:lnSpc>
            </a:pPr>
            <a:r>
              <a:rPr lang="en-US" b="true" sz="5352" spc="-160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$98.912.262</a:t>
            </a:r>
          </a:p>
          <a:p>
            <a:pPr algn="ctr">
              <a:lnSpc>
                <a:spcPts val="6308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4464" y="5928736"/>
            <a:ext cx="8572834" cy="3861260"/>
          </a:xfrm>
          <a:custGeom>
            <a:avLst/>
            <a:gdLst/>
            <a:ahLst/>
            <a:cxnLst/>
            <a:rect r="r" b="b" t="t" l="l"/>
            <a:pathLst>
              <a:path h="3861260" w="8572834">
                <a:moveTo>
                  <a:pt x="0" y="0"/>
                </a:moveTo>
                <a:lnTo>
                  <a:pt x="8572834" y="0"/>
                </a:lnTo>
                <a:lnTo>
                  <a:pt x="8572834" y="3861260"/>
                </a:lnTo>
                <a:lnTo>
                  <a:pt x="0" y="38612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94788" y="2122677"/>
            <a:ext cx="7964025" cy="4000923"/>
          </a:xfrm>
          <a:custGeom>
            <a:avLst/>
            <a:gdLst/>
            <a:ahLst/>
            <a:cxnLst/>
            <a:rect r="r" b="b" t="t" l="l"/>
            <a:pathLst>
              <a:path h="4000923" w="7964025">
                <a:moveTo>
                  <a:pt x="0" y="0"/>
                </a:moveTo>
                <a:lnTo>
                  <a:pt x="7964024" y="0"/>
                </a:lnTo>
                <a:lnTo>
                  <a:pt x="7964024" y="4000923"/>
                </a:lnTo>
                <a:lnTo>
                  <a:pt x="0" y="40009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22118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71456" y="953125"/>
            <a:ext cx="15892303" cy="116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9"/>
              </a:lnSpc>
            </a:pPr>
            <a:r>
              <a:rPr lang="en-US" sz="10428" spc="-312">
                <a:solidFill>
                  <a:srgbClr val="E8EEF1"/>
                </a:solidFill>
                <a:latin typeface="Bebas Neue"/>
                <a:ea typeface="Bebas Neue"/>
                <a:cs typeface="Bebas Neue"/>
                <a:sym typeface="Bebas Neue"/>
              </a:rPr>
              <a:t>PROYECTOS EN ELABORACIóN / DISEÑO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84464" y="2365522"/>
            <a:ext cx="8182132" cy="3286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3"/>
              </a:lnSpc>
            </a:pPr>
            <a:r>
              <a:rPr lang="en-US" b="true" sz="3863" spc="-11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“R</a:t>
            </a:r>
            <a:r>
              <a:rPr lang="en-US" b="true" sz="3863" spc="-11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eposición biblioteca municipal, comuna de Quilleco”.</a:t>
            </a:r>
          </a:p>
          <a:p>
            <a:pPr algn="ctr">
              <a:lnSpc>
                <a:spcPts val="5023"/>
              </a:lnSpc>
            </a:pPr>
            <a:r>
              <a:rPr lang="en-US" b="true" sz="3863" spc="-115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Presentado para revisión </a:t>
            </a:r>
          </a:p>
          <a:p>
            <a:pPr algn="ctr">
              <a:lnSpc>
                <a:spcPts val="6648"/>
              </a:lnSpc>
            </a:pPr>
            <a:r>
              <a:rPr lang="en-US" b="true" sz="5113" spc="-153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$ 1.600.000.000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FNDR Tradicional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289841" y="6279031"/>
            <a:ext cx="8573919" cy="3762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63"/>
              </a:lnSpc>
            </a:pPr>
            <a:r>
              <a:rPr lang="en-US" b="true" sz="4048" spc="-121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“R</a:t>
            </a:r>
            <a:r>
              <a:rPr lang="en-US" b="true" sz="4048" spc="-121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eposición CESFAM Canteras, Comuna de Quilleco”.</a:t>
            </a:r>
          </a:p>
          <a:p>
            <a:pPr algn="ctr">
              <a:lnSpc>
                <a:spcPts val="3963"/>
              </a:lnSpc>
            </a:pPr>
            <a:r>
              <a:rPr lang="en-US" b="true" sz="3048" spc="-9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corrección de observaciones por parte del Ministerio de Desarrollo Social y Familia.</a:t>
            </a:r>
          </a:p>
          <a:p>
            <a:pPr algn="ctr">
              <a:lnSpc>
                <a:spcPts val="6966"/>
              </a:lnSpc>
            </a:pPr>
            <a:r>
              <a:rPr lang="en-US" b="true" sz="5358" spc="-160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$ 80.000.000 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Empresa privada (Forestal CMPC)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25336" y="2275077"/>
            <a:ext cx="3495460" cy="3578555"/>
          </a:xfrm>
          <a:custGeom>
            <a:avLst/>
            <a:gdLst/>
            <a:ahLst/>
            <a:cxnLst/>
            <a:rect r="r" b="b" t="t" l="l"/>
            <a:pathLst>
              <a:path h="3578555" w="3495460">
                <a:moveTo>
                  <a:pt x="0" y="0"/>
                </a:moveTo>
                <a:lnTo>
                  <a:pt x="3495460" y="0"/>
                </a:lnTo>
                <a:lnTo>
                  <a:pt x="3495460" y="3578556"/>
                </a:lnTo>
                <a:lnTo>
                  <a:pt x="0" y="3578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078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74095" y="6716850"/>
            <a:ext cx="5604618" cy="3315821"/>
          </a:xfrm>
          <a:custGeom>
            <a:avLst/>
            <a:gdLst/>
            <a:ahLst/>
            <a:cxnLst/>
            <a:rect r="r" b="b" t="t" l="l"/>
            <a:pathLst>
              <a:path h="3315821" w="5604618">
                <a:moveTo>
                  <a:pt x="0" y="0"/>
                </a:moveTo>
                <a:lnTo>
                  <a:pt x="5604618" y="0"/>
                </a:lnTo>
                <a:lnTo>
                  <a:pt x="5604618" y="3315821"/>
                </a:lnTo>
                <a:lnTo>
                  <a:pt x="0" y="3315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23856" y="1105525"/>
            <a:ext cx="15892303" cy="116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9"/>
              </a:lnSpc>
            </a:pPr>
            <a:r>
              <a:rPr lang="en-US" sz="10428" spc="-312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PROYECTOS EN ELABORACIóN / DISEÑO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97850" y="5895506"/>
            <a:ext cx="6714146" cy="4137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73"/>
              </a:lnSpc>
            </a:pPr>
            <a:r>
              <a:rPr lang="en-US" b="true" sz="3363" spc="-100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“M</a:t>
            </a:r>
            <a:r>
              <a:rPr lang="en-US" b="true" sz="3363" spc="-100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ejoramiento y Ampliación del Sistema Sanitario de Recolección y Planta de Tratamiento de Aguas Servidas Localidad de Las Canteras”.</a:t>
            </a:r>
          </a:p>
          <a:p>
            <a:pPr algn="ctr">
              <a:lnSpc>
                <a:spcPts val="4373"/>
              </a:lnSpc>
            </a:pPr>
            <a:r>
              <a:rPr lang="en-US" b="true" sz="3363" spc="-100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ejecución, DOH</a:t>
            </a:r>
          </a:p>
          <a:p>
            <a:pPr algn="ctr">
              <a:lnSpc>
                <a:spcPts val="6648"/>
              </a:lnSpc>
            </a:pPr>
            <a:r>
              <a:rPr lang="en-US" b="true" sz="5113" spc="-153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$ 370.589.800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920367" y="2236977"/>
            <a:ext cx="5882046" cy="4339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0"/>
              </a:lnSpc>
            </a:pPr>
            <a:r>
              <a:rPr lang="en-US" b="true" sz="3300" spc="-9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“DISEÑO DE INGENIERÍA PARA CAMINOS</a:t>
            </a:r>
            <a:r>
              <a:rPr lang="en-US" b="true" sz="3300" spc="-9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BÁSICOS – COMUNA DE QUILLECO (RUTAS Q-387, Q-469 Y Q-487)”.</a:t>
            </a:r>
          </a:p>
          <a:p>
            <a:pPr algn="ctr">
              <a:lnSpc>
                <a:spcPts val="4290"/>
              </a:lnSpc>
            </a:pPr>
            <a:r>
              <a:rPr lang="en-US" b="true" sz="3300" spc="-9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Monto por definir</a:t>
            </a:r>
          </a:p>
          <a:p>
            <a:pPr algn="ctr">
              <a:lnSpc>
                <a:spcPts val="4290"/>
              </a:lnSpc>
            </a:pPr>
            <a:r>
              <a:rPr lang="en-US" b="true" sz="3300" spc="-9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Solicitud de diseños de ingeniería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383250" y="2420433"/>
            <a:ext cx="4437447" cy="575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b="true" sz="3200" spc="-96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“Dis</a:t>
            </a:r>
            <a:r>
              <a:rPr lang="en-US" b="true" sz="3200" spc="-96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eño de ingeniería para Caminos Básicos Los Tableros – Chacayal (Ruta Q-451), Tinajón (Ruta Q-465) y Entre Piernas – Cañicura (Ruta Q-561)”.</a:t>
            </a:r>
          </a:p>
          <a:p>
            <a:pPr algn="ctr">
              <a:lnSpc>
                <a:spcPts val="4160"/>
              </a:lnSpc>
            </a:pPr>
            <a:r>
              <a:rPr lang="en-US" b="true" sz="3200" spc="-96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Monto por definir</a:t>
            </a:r>
          </a:p>
          <a:p>
            <a:pPr algn="ctr">
              <a:lnSpc>
                <a:spcPts val="4160"/>
              </a:lnSpc>
            </a:pPr>
            <a:r>
              <a:rPr lang="en-US" b="true" sz="3200" spc="-96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Diseño Aprobado / espera de financiamiento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5758773"/>
            <a:ext cx="7882527" cy="4063473"/>
          </a:xfrm>
          <a:custGeom>
            <a:avLst/>
            <a:gdLst/>
            <a:ahLst/>
            <a:cxnLst/>
            <a:rect r="r" b="b" t="t" l="l"/>
            <a:pathLst>
              <a:path h="4063473" w="7882527">
                <a:moveTo>
                  <a:pt x="0" y="0"/>
                </a:moveTo>
                <a:lnTo>
                  <a:pt x="7882527" y="0"/>
                </a:lnTo>
                <a:lnTo>
                  <a:pt x="7882527" y="4063473"/>
                </a:lnTo>
                <a:lnTo>
                  <a:pt x="0" y="40634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81349" y="2122677"/>
            <a:ext cx="7162662" cy="3715267"/>
          </a:xfrm>
          <a:custGeom>
            <a:avLst/>
            <a:gdLst/>
            <a:ahLst/>
            <a:cxnLst/>
            <a:rect r="r" b="b" t="t" l="l"/>
            <a:pathLst>
              <a:path h="3715267" w="7162662">
                <a:moveTo>
                  <a:pt x="0" y="0"/>
                </a:moveTo>
                <a:lnTo>
                  <a:pt x="7162662" y="0"/>
                </a:lnTo>
                <a:lnTo>
                  <a:pt x="7162662" y="3715267"/>
                </a:lnTo>
                <a:lnTo>
                  <a:pt x="0" y="3715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32865" y="854368"/>
            <a:ext cx="14077497" cy="116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9"/>
              </a:lnSpc>
            </a:pPr>
            <a:r>
              <a:rPr lang="en-US" sz="10428" spc="-312">
                <a:solidFill>
                  <a:srgbClr val="E8EEF1"/>
                </a:solidFill>
                <a:latin typeface="Bebas Neue"/>
                <a:ea typeface="Bebas Neue"/>
                <a:cs typeface="Bebas Neue"/>
                <a:sym typeface="Bebas Neue"/>
              </a:rPr>
              <a:t>PROYECTOS POSTULADOS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985820"/>
            <a:ext cx="8182132" cy="424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“Construcción de baños y mejoramiento acceso a cementerio municipal, comuna de Quilleco”.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revisión de la Unidad Regional SUBDERE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$ 315.726.163</a:t>
            </a:r>
          </a:p>
          <a:p>
            <a:pPr algn="ctr">
              <a:lnSpc>
                <a:spcPts val="454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9471614" y="6161471"/>
            <a:ext cx="8182132" cy="366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“Construcción centro comunitario JJ. VV. población O’Higgins, Las Canteras, comuna de Quilleco”.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Corrección de observaciones nivel regional, SUBDERE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$ 166.828.034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81100" y="2275077"/>
            <a:ext cx="6733060" cy="3770951"/>
          </a:xfrm>
          <a:custGeom>
            <a:avLst/>
            <a:gdLst/>
            <a:ahLst/>
            <a:cxnLst/>
            <a:rect r="r" b="b" t="t" l="l"/>
            <a:pathLst>
              <a:path h="3770951" w="6733060">
                <a:moveTo>
                  <a:pt x="0" y="0"/>
                </a:moveTo>
                <a:lnTo>
                  <a:pt x="6733060" y="0"/>
                </a:lnTo>
                <a:lnTo>
                  <a:pt x="6733060" y="3770951"/>
                </a:lnTo>
                <a:lnTo>
                  <a:pt x="0" y="3770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91809" y="5531081"/>
            <a:ext cx="7855632" cy="4412417"/>
          </a:xfrm>
          <a:custGeom>
            <a:avLst/>
            <a:gdLst/>
            <a:ahLst/>
            <a:cxnLst/>
            <a:rect r="r" b="b" t="t" l="l"/>
            <a:pathLst>
              <a:path h="4412417" w="7855632">
                <a:moveTo>
                  <a:pt x="0" y="0"/>
                </a:moveTo>
                <a:lnTo>
                  <a:pt x="7855632" y="0"/>
                </a:lnTo>
                <a:lnTo>
                  <a:pt x="7855632" y="4412417"/>
                </a:lnTo>
                <a:lnTo>
                  <a:pt x="0" y="4412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23856" y="1105525"/>
            <a:ext cx="15892303" cy="116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9"/>
              </a:lnSpc>
            </a:pPr>
            <a:r>
              <a:rPr lang="en-US" sz="10428" spc="-312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PROYECTOS postulados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37536" y="6292248"/>
            <a:ext cx="7242864" cy="365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</a:t>
            </a: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onstrucción centro comunitario JJ. VV. Isabel Riquelme, Las Canteras, comuna de Quilleco”.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Corrección de observaciones nivel central, SUBDERE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$ 166.828.034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91809" y="2246502"/>
            <a:ext cx="7667491" cy="3079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“Mejoramiento</a:t>
            </a: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platabanda calles Lautaro y Bascur, comuna de Quilleco”.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ELEGIBLE – 27/03/2026, SUBDERE</a:t>
            </a: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$ 165.015.580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7970" y="5143500"/>
            <a:ext cx="7971789" cy="4469896"/>
          </a:xfrm>
          <a:custGeom>
            <a:avLst/>
            <a:gdLst/>
            <a:ahLst/>
            <a:cxnLst/>
            <a:rect r="r" b="b" t="t" l="l"/>
            <a:pathLst>
              <a:path h="4469896" w="7971789">
                <a:moveTo>
                  <a:pt x="0" y="0"/>
                </a:moveTo>
                <a:lnTo>
                  <a:pt x="7971790" y="0"/>
                </a:lnTo>
                <a:lnTo>
                  <a:pt x="7971790" y="4469896"/>
                </a:lnTo>
                <a:lnTo>
                  <a:pt x="0" y="4469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266035" y="2273682"/>
            <a:ext cx="8426202" cy="3671906"/>
          </a:xfrm>
          <a:custGeom>
            <a:avLst/>
            <a:gdLst/>
            <a:ahLst/>
            <a:cxnLst/>
            <a:rect r="r" b="b" t="t" l="l"/>
            <a:pathLst>
              <a:path h="3671906" w="8426202">
                <a:moveTo>
                  <a:pt x="0" y="0"/>
                </a:moveTo>
                <a:lnTo>
                  <a:pt x="8426203" y="0"/>
                </a:lnTo>
                <a:lnTo>
                  <a:pt x="8426203" y="3671906"/>
                </a:lnTo>
                <a:lnTo>
                  <a:pt x="0" y="3671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32865" y="854368"/>
            <a:ext cx="14077497" cy="116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9"/>
              </a:lnSpc>
            </a:pPr>
            <a:r>
              <a:rPr lang="en-US" sz="10428" spc="-312">
                <a:solidFill>
                  <a:srgbClr val="E8EEF1"/>
                </a:solidFill>
                <a:latin typeface="Bebas Neue"/>
                <a:ea typeface="Bebas Neue"/>
                <a:cs typeface="Bebas Neue"/>
                <a:sym typeface="Bebas Neue"/>
              </a:rPr>
              <a:t>PROYECTOS POSTULADOS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1868" y="2410061"/>
            <a:ext cx="8182132" cy="2517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“Mejoramiento platabandas calle Arturo Prat, comuna de Quilleco”.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ELEGIBLE – 27/03/2026, SUBDERE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$ 108.833.164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388071" y="6157249"/>
            <a:ext cx="8182132" cy="367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“Construcción sondaje para sistema SSR Cañicura, comuna de Quilleco”.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Corrección de observaciones nivel central, SUBDERE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$ 149.269.159</a:t>
            </a:r>
          </a:p>
          <a:p>
            <a:pPr algn="ctr">
              <a:lnSpc>
                <a:spcPts val="4549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538602"/>
            <a:ext cx="7668046" cy="4426271"/>
          </a:xfrm>
          <a:custGeom>
            <a:avLst/>
            <a:gdLst/>
            <a:ahLst/>
            <a:cxnLst/>
            <a:rect r="r" b="b" t="t" l="l"/>
            <a:pathLst>
              <a:path h="4426271" w="7668046">
                <a:moveTo>
                  <a:pt x="0" y="0"/>
                </a:moveTo>
                <a:lnTo>
                  <a:pt x="7668046" y="0"/>
                </a:lnTo>
                <a:lnTo>
                  <a:pt x="7668046" y="4426271"/>
                </a:lnTo>
                <a:lnTo>
                  <a:pt x="0" y="4426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78859" y="5960763"/>
            <a:ext cx="5893392" cy="4064810"/>
          </a:xfrm>
          <a:custGeom>
            <a:avLst/>
            <a:gdLst/>
            <a:ahLst/>
            <a:cxnLst/>
            <a:rect r="r" b="b" t="t" l="l"/>
            <a:pathLst>
              <a:path h="4064810" w="5893392">
                <a:moveTo>
                  <a:pt x="0" y="0"/>
                </a:moveTo>
                <a:lnTo>
                  <a:pt x="5893392" y="0"/>
                </a:lnTo>
                <a:lnTo>
                  <a:pt x="5893392" y="4064810"/>
                </a:lnTo>
                <a:lnTo>
                  <a:pt x="0" y="4064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23856" y="1105525"/>
            <a:ext cx="15892303" cy="116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9"/>
              </a:lnSpc>
            </a:pPr>
            <a:r>
              <a:rPr lang="en-US" sz="10428" spc="-312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PROYECTOS postulados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81100" y="6936298"/>
            <a:ext cx="7242864" cy="308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“Mejoramiento Gimnasio Las Canteras, comuna de Quilleco”.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corrección de observaciones</a:t>
            </a: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$ 227.502.000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FRIL Gobierno Regional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91809" y="1977741"/>
            <a:ext cx="7667491" cy="365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“Reposición carro Rescate, primera compañía C. Bomberos Quilleco”.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CIRCULAR 33- GORE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Admisible en Re-postulación año 2026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$ 568.000.000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5793193"/>
            <a:ext cx="7677822" cy="4120316"/>
          </a:xfrm>
          <a:custGeom>
            <a:avLst/>
            <a:gdLst/>
            <a:ahLst/>
            <a:cxnLst/>
            <a:rect r="r" b="b" t="t" l="l"/>
            <a:pathLst>
              <a:path h="4120316" w="7677822">
                <a:moveTo>
                  <a:pt x="0" y="0"/>
                </a:moveTo>
                <a:lnTo>
                  <a:pt x="7677822" y="0"/>
                </a:lnTo>
                <a:lnTo>
                  <a:pt x="7677822" y="4120316"/>
                </a:lnTo>
                <a:lnTo>
                  <a:pt x="0" y="4120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62" t="-7708" r="-462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24552" y="2023920"/>
            <a:ext cx="7476257" cy="3993938"/>
          </a:xfrm>
          <a:custGeom>
            <a:avLst/>
            <a:gdLst/>
            <a:ahLst/>
            <a:cxnLst/>
            <a:rect r="r" b="b" t="t" l="l"/>
            <a:pathLst>
              <a:path h="3993938" w="7476257">
                <a:moveTo>
                  <a:pt x="0" y="0"/>
                </a:moveTo>
                <a:lnTo>
                  <a:pt x="7476256" y="0"/>
                </a:lnTo>
                <a:lnTo>
                  <a:pt x="7476256" y="3993939"/>
                </a:lnTo>
                <a:lnTo>
                  <a:pt x="0" y="3993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32865" y="854368"/>
            <a:ext cx="14077497" cy="116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9"/>
              </a:lnSpc>
            </a:pPr>
            <a:r>
              <a:rPr lang="en-US" sz="10428" spc="-312">
                <a:solidFill>
                  <a:srgbClr val="E8EEF1"/>
                </a:solidFill>
                <a:latin typeface="Bebas Neue"/>
                <a:ea typeface="Bebas Neue"/>
                <a:cs typeface="Bebas Neue"/>
                <a:sym typeface="Bebas Neue"/>
              </a:rPr>
              <a:t>PROYECTOS POSTULADOS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985820"/>
            <a:ext cx="8182132" cy="366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“Mejoramiento sala de máquinas tercera compañía, Cuerpo de Bomberos de Quilleco”.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FRIL 2023 – Gobierno Regional Biobío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Aprobado RS – Espera Firma Convenio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$ 180.000.000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471614" y="6161471"/>
            <a:ext cx="8182132" cy="366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“Adquisición V</a:t>
            </a: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 municipal, comuna de Quilleco”.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Circular 33- Gobierno Regional Biobío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Aprobado RS – Espera firma de Convenio. 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$ 32.714.000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73253" y="2275077"/>
            <a:ext cx="6035653" cy="3405482"/>
          </a:xfrm>
          <a:custGeom>
            <a:avLst/>
            <a:gdLst/>
            <a:ahLst/>
            <a:cxnLst/>
            <a:rect r="r" b="b" t="t" l="l"/>
            <a:pathLst>
              <a:path h="3405482" w="6035653">
                <a:moveTo>
                  <a:pt x="0" y="0"/>
                </a:moveTo>
                <a:lnTo>
                  <a:pt x="6035653" y="0"/>
                </a:lnTo>
                <a:lnTo>
                  <a:pt x="6035653" y="3405483"/>
                </a:lnTo>
                <a:lnTo>
                  <a:pt x="0" y="3405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11701" y="6235367"/>
            <a:ext cx="7520902" cy="3742107"/>
          </a:xfrm>
          <a:custGeom>
            <a:avLst/>
            <a:gdLst/>
            <a:ahLst/>
            <a:cxnLst/>
            <a:rect r="r" b="b" t="t" l="l"/>
            <a:pathLst>
              <a:path h="3742107" w="7520902">
                <a:moveTo>
                  <a:pt x="0" y="0"/>
                </a:moveTo>
                <a:lnTo>
                  <a:pt x="7520902" y="0"/>
                </a:lnTo>
                <a:lnTo>
                  <a:pt x="7520902" y="3742108"/>
                </a:lnTo>
                <a:lnTo>
                  <a:pt x="0" y="3742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23856" y="1105525"/>
            <a:ext cx="15892303" cy="116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9"/>
              </a:lnSpc>
            </a:pPr>
            <a:r>
              <a:rPr lang="en-US" sz="10428" spc="-312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PROYECTOS postulados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5371" y="5754725"/>
            <a:ext cx="7951417" cy="422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“Mejoramiento cancha 2, comuna </a:t>
            </a: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 Quilleco”.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FRIL 2024 - Gobierno Regional Biobío 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Aprobado RS – Espera firma de Convenio (aprobado CORE 12-03-2026)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$ 190.000.000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616242" y="2002174"/>
            <a:ext cx="7911819" cy="422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</a:t>
            </a: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strucción oficina Juzgado Policía Local, comuna de Quilleco”.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FRIL 2023 - Gobierno Regional Biobío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Aprobado RS – Espera firma de Convenio. 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(aprobado CORE 12-03-2026)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$ 180.000.000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267414" y="963348"/>
            <a:ext cx="9993821" cy="351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42"/>
              </a:lnSpc>
            </a:pPr>
            <a:r>
              <a:rPr lang="en-US" sz="16411" spc="-492" b="true">
                <a:solidFill>
                  <a:srgbClr val="E7BF0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cuenta pública</a:t>
            </a:r>
          </a:p>
          <a:p>
            <a:pPr algn="l">
              <a:lnSpc>
                <a:spcPts val="12242"/>
              </a:lnSpc>
            </a:pPr>
            <a:r>
              <a:rPr lang="en-US" sz="13912" spc="-417">
                <a:solidFill>
                  <a:srgbClr val="0F86EC"/>
                </a:solidFill>
                <a:latin typeface="Bebas Neue"/>
                <a:ea typeface="Bebas Neue"/>
                <a:cs typeface="Bebas Neue"/>
                <a:sym typeface="Bebas Neue"/>
              </a:rPr>
              <a:t>gestión 2025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29355" y="4583904"/>
            <a:ext cx="15829290" cy="5322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b="true" sz="4657" spc="-139">
                <a:solidFill>
                  <a:srgbClr val="E8EEF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 acuerdo a lo establecido en el </a:t>
            </a:r>
            <a:r>
              <a:rPr lang="en-US" b="true" sz="4657" spc="-139">
                <a:solidFill>
                  <a:srgbClr val="E7BF08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artículo 67 de la Ley 18.695 Orgánica Constitucional de Municipalidades,</a:t>
            </a:r>
            <a:r>
              <a:rPr lang="en-US" b="true" sz="4657" spc="-139">
                <a:solidFill>
                  <a:srgbClr val="E8EEF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en el mes de abril de cada año el alcalde de la comuna debe dar </a:t>
            </a:r>
            <a:r>
              <a:rPr lang="en-US" b="true" sz="4657" spc="-139">
                <a:solidFill>
                  <a:srgbClr val="E7BF08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cuenta pública de la gestión anual</a:t>
            </a:r>
            <a:r>
              <a:rPr lang="en-US" b="true" sz="4657" spc="-139">
                <a:solidFill>
                  <a:srgbClr val="E8EEF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y de la marcha general de la municipalidad, información que debe ser presentada tanto al Concejo Municipal, al Consejo Comunal de la Sociedad Civil y a la comunidad en general.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54236" y="468048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7102" y="2417298"/>
            <a:ext cx="4388370" cy="977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b="true" sz="2828" spc="-8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Ilustre Municipalidad de </a:t>
            </a:r>
          </a:p>
          <a:p>
            <a:pPr algn="ctr">
              <a:lnSpc>
                <a:spcPts val="3959"/>
              </a:lnSpc>
              <a:spcBef>
                <a:spcPct val="0"/>
              </a:spcBef>
            </a:pPr>
            <a:r>
              <a:rPr lang="en-US" b="true" sz="2828" spc="-8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Quilleco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3590" y="5646596"/>
            <a:ext cx="6625859" cy="4324245"/>
          </a:xfrm>
          <a:custGeom>
            <a:avLst/>
            <a:gdLst/>
            <a:ahLst/>
            <a:cxnLst/>
            <a:rect r="r" b="b" t="t" l="l"/>
            <a:pathLst>
              <a:path h="4324245" w="6625859">
                <a:moveTo>
                  <a:pt x="0" y="0"/>
                </a:moveTo>
                <a:lnTo>
                  <a:pt x="6625859" y="0"/>
                </a:lnTo>
                <a:lnTo>
                  <a:pt x="6625859" y="4324245"/>
                </a:lnTo>
                <a:lnTo>
                  <a:pt x="0" y="43242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30562" y="2122677"/>
            <a:ext cx="6664235" cy="4370228"/>
          </a:xfrm>
          <a:custGeom>
            <a:avLst/>
            <a:gdLst/>
            <a:ahLst/>
            <a:cxnLst/>
            <a:rect r="r" b="b" t="t" l="l"/>
            <a:pathLst>
              <a:path h="4370228" w="6664235">
                <a:moveTo>
                  <a:pt x="0" y="0"/>
                </a:moveTo>
                <a:lnTo>
                  <a:pt x="6664235" y="0"/>
                </a:lnTo>
                <a:lnTo>
                  <a:pt x="6664235" y="4370229"/>
                </a:lnTo>
                <a:lnTo>
                  <a:pt x="0" y="437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32865" y="854368"/>
            <a:ext cx="14077497" cy="1169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9"/>
              </a:lnSpc>
            </a:pPr>
            <a:r>
              <a:rPr lang="en-US" sz="10428" spc="-312">
                <a:solidFill>
                  <a:srgbClr val="E8EEF1"/>
                </a:solidFill>
                <a:latin typeface="Bebas Neue"/>
                <a:ea typeface="Bebas Neue"/>
                <a:cs typeface="Bebas Neue"/>
                <a:sym typeface="Bebas Neue"/>
              </a:rPr>
              <a:t>PROYECTOS POSTULADOS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62207" y="1919145"/>
            <a:ext cx="8548625" cy="366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“Programa de Pavimentación Participativa, Tramos A y B Avenida Diego Portales”. Las Canteras, Quilleco.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Ministerio de Vivienda y Urbanismo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revisión MINVU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$1.142.819.000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471614" y="6625695"/>
            <a:ext cx="8182132" cy="308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“Mejoramiento Servicio Sanitario Rural Villa Las Flores”.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Dirección Obras Hidráulicas 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corrección observaciones 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$ 550.000.000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44649" y="2065469"/>
            <a:ext cx="5698702" cy="4669591"/>
          </a:xfrm>
          <a:custGeom>
            <a:avLst/>
            <a:gdLst/>
            <a:ahLst/>
            <a:cxnLst/>
            <a:rect r="r" b="b" t="t" l="l"/>
            <a:pathLst>
              <a:path h="4669591" w="5698702">
                <a:moveTo>
                  <a:pt x="0" y="0"/>
                </a:moveTo>
                <a:lnTo>
                  <a:pt x="5698702" y="0"/>
                </a:lnTo>
                <a:lnTo>
                  <a:pt x="5698702" y="4669590"/>
                </a:lnTo>
                <a:lnTo>
                  <a:pt x="0" y="4669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79956" y="5326253"/>
            <a:ext cx="6920946" cy="4604881"/>
          </a:xfrm>
          <a:custGeom>
            <a:avLst/>
            <a:gdLst/>
            <a:ahLst/>
            <a:cxnLst/>
            <a:rect r="r" b="b" t="t" l="l"/>
            <a:pathLst>
              <a:path h="4604881" w="6920946">
                <a:moveTo>
                  <a:pt x="0" y="0"/>
                </a:moveTo>
                <a:lnTo>
                  <a:pt x="6920946" y="0"/>
                </a:lnTo>
                <a:lnTo>
                  <a:pt x="6920946" y="4604881"/>
                </a:lnTo>
                <a:lnTo>
                  <a:pt x="0" y="4604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19319" y="981759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PROYECTOS EN EJECUCIÓN / EJECUTADOS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8670" y="6851384"/>
            <a:ext cx="8000283" cy="3079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"Mejoramiento Plaza </a:t>
            </a: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 Armas y Poda de Árboles diversas calles, Quilleco".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Financiamiento Municipal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Ejecutado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$49.093.879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91809" y="2246502"/>
            <a:ext cx="7667491" cy="3079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“Conservación Sala Cuna Espumita”.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Junta nacional de Jardines Infantiles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ejecución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$105.473.368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26524" y="5390782"/>
            <a:ext cx="8845090" cy="4294278"/>
          </a:xfrm>
          <a:custGeom>
            <a:avLst/>
            <a:gdLst/>
            <a:ahLst/>
            <a:cxnLst/>
            <a:rect r="r" b="b" t="t" l="l"/>
            <a:pathLst>
              <a:path h="4294278" w="8845090">
                <a:moveTo>
                  <a:pt x="0" y="0"/>
                </a:moveTo>
                <a:lnTo>
                  <a:pt x="8845090" y="0"/>
                </a:lnTo>
                <a:lnTo>
                  <a:pt x="8845090" y="4294278"/>
                </a:lnTo>
                <a:lnTo>
                  <a:pt x="0" y="4294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7" t="0" r="-13352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809640" y="1858131"/>
            <a:ext cx="4383140" cy="3901649"/>
          </a:xfrm>
          <a:custGeom>
            <a:avLst/>
            <a:gdLst/>
            <a:ahLst/>
            <a:cxnLst/>
            <a:rect r="r" b="b" t="t" l="l"/>
            <a:pathLst>
              <a:path h="3901649" w="4383140">
                <a:moveTo>
                  <a:pt x="0" y="0"/>
                </a:moveTo>
                <a:lnTo>
                  <a:pt x="4383140" y="0"/>
                </a:lnTo>
                <a:lnTo>
                  <a:pt x="4383140" y="3901648"/>
                </a:lnTo>
                <a:lnTo>
                  <a:pt x="0" y="3901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282" r="0" b="-1173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985820"/>
            <a:ext cx="8182132" cy="308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“Conservación Sala Cuna Manitos Mágicas – San Lorencito”.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Junta Nacional de Jardines Infantiles 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ejecución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$158.455.450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87325" y="5721679"/>
            <a:ext cx="8182132" cy="411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0"/>
              </a:lnSpc>
            </a:pPr>
            <a:r>
              <a:rPr lang="en-US" b="true" sz="3300" spc="-99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“Asistencia técnica profesional (PMB-PMU) para la elaboración de proyectos en sectores de Canteras, Tinajón, Ramadilla y otros, comuna de Quilleco”.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Subsecretaría de Desarrollo Regional - PMB. </a:t>
            </a: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ejecución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$ 67.800.000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48184" y="940211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PROYECTOS EN EJECUCIÓN / EJECUTADOS 2025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85326" y="5747834"/>
            <a:ext cx="10673974" cy="3985412"/>
          </a:xfrm>
          <a:custGeom>
            <a:avLst/>
            <a:gdLst/>
            <a:ahLst/>
            <a:cxnLst/>
            <a:rect r="r" b="b" t="t" l="l"/>
            <a:pathLst>
              <a:path h="3985412" w="10673974">
                <a:moveTo>
                  <a:pt x="0" y="0"/>
                </a:moveTo>
                <a:lnTo>
                  <a:pt x="10673974" y="0"/>
                </a:lnTo>
                <a:lnTo>
                  <a:pt x="10673974" y="3985412"/>
                </a:lnTo>
                <a:lnTo>
                  <a:pt x="0" y="3985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650770"/>
            <a:ext cx="5239369" cy="455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“Plan Regulador Comunal Quilleco”.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Financiamiento Municipal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corrección de observaciones de Contraloría General de la República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44649" y="1035402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PROYECTOS EN EJECUCIÓN / EJECUTADOS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88568" y="2498373"/>
            <a:ext cx="7667491" cy="284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“Regularización Asentamiento Toma La</a:t>
            </a: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 Vegas”, Quilleco.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Financiamiento Municipal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proceso de aprobación de Informe Favorable de construcción.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84662" y="5143500"/>
            <a:ext cx="5470207" cy="4775912"/>
          </a:xfrm>
          <a:custGeom>
            <a:avLst/>
            <a:gdLst/>
            <a:ahLst/>
            <a:cxnLst/>
            <a:rect r="r" b="b" t="t" l="l"/>
            <a:pathLst>
              <a:path h="4775912" w="5470207">
                <a:moveTo>
                  <a:pt x="0" y="0"/>
                </a:moveTo>
                <a:lnTo>
                  <a:pt x="5470207" y="0"/>
                </a:lnTo>
                <a:lnTo>
                  <a:pt x="5470207" y="4775912"/>
                </a:lnTo>
                <a:lnTo>
                  <a:pt x="0" y="47759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356083" y="2023920"/>
            <a:ext cx="6565560" cy="4299668"/>
          </a:xfrm>
          <a:custGeom>
            <a:avLst/>
            <a:gdLst/>
            <a:ahLst/>
            <a:cxnLst/>
            <a:rect r="r" b="b" t="t" l="l"/>
            <a:pathLst>
              <a:path h="4299668" w="6565560">
                <a:moveTo>
                  <a:pt x="0" y="0"/>
                </a:moveTo>
                <a:lnTo>
                  <a:pt x="6565559" y="0"/>
                </a:lnTo>
                <a:lnTo>
                  <a:pt x="6565559" y="4299668"/>
                </a:lnTo>
                <a:lnTo>
                  <a:pt x="0" y="4299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985820"/>
            <a:ext cx="8182132" cy="308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“Conservación de escuela básica Villa Mercedes, Quilleco”. 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Dirección de Educación Pública – Ministerio de Educación. </a:t>
            </a: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Ejecutado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$ 247.834.460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471614" y="6527964"/>
            <a:ext cx="8182132" cy="308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“Mejoramiento plaza O’Higgins, Las Canteras,</a:t>
            </a: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Quilleco”.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FRIL 2021 – Gobierno Regional Biobío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Ejecutado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$ 142.726.424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48184" y="940211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PROYECTOS EN EJECUCIÓN / EJECUTADOS 2025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44649" y="2119112"/>
            <a:ext cx="5407984" cy="4045745"/>
          </a:xfrm>
          <a:custGeom>
            <a:avLst/>
            <a:gdLst/>
            <a:ahLst/>
            <a:cxnLst/>
            <a:rect r="r" b="b" t="t" l="l"/>
            <a:pathLst>
              <a:path h="4045745" w="5407984">
                <a:moveTo>
                  <a:pt x="0" y="0"/>
                </a:moveTo>
                <a:lnTo>
                  <a:pt x="5407984" y="0"/>
                </a:lnTo>
                <a:lnTo>
                  <a:pt x="5407984" y="4045745"/>
                </a:lnTo>
                <a:lnTo>
                  <a:pt x="0" y="4045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915219" y="4754753"/>
            <a:ext cx="4572862" cy="5107761"/>
          </a:xfrm>
          <a:custGeom>
            <a:avLst/>
            <a:gdLst/>
            <a:ahLst/>
            <a:cxnLst/>
            <a:rect r="r" b="b" t="t" l="l"/>
            <a:pathLst>
              <a:path h="5107761" w="4572862">
                <a:moveTo>
                  <a:pt x="0" y="0"/>
                </a:moveTo>
                <a:lnTo>
                  <a:pt x="4572862" y="0"/>
                </a:lnTo>
                <a:lnTo>
                  <a:pt x="4572862" y="5107760"/>
                </a:lnTo>
                <a:lnTo>
                  <a:pt x="0" y="5107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37536" y="6292248"/>
            <a:ext cx="7242864" cy="365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“Servicio de tala y poda de árboles cementerio municipal y sala multiuso Canteras y Quilleco”.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Fondos Municipales, </a:t>
            </a: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Ejecutado 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$28.232.750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2246502"/>
            <a:ext cx="8115300" cy="250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“Reposición sistema eléctrico edificio municipal Quilleco”.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Fondos Municipales, </a:t>
            </a:r>
            <a:r>
              <a:rPr lang="en-US" b="true" sz="3500" spc="-105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Ejecutado 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$ 19.500.000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44649" y="1035402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PROYECTOS EN EJECUCIÓN / EJECUTADOS 2025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59846" y="5413033"/>
            <a:ext cx="7371064" cy="4308129"/>
          </a:xfrm>
          <a:custGeom>
            <a:avLst/>
            <a:gdLst/>
            <a:ahLst/>
            <a:cxnLst/>
            <a:rect r="r" b="b" t="t" l="l"/>
            <a:pathLst>
              <a:path h="4308129" w="7371064">
                <a:moveTo>
                  <a:pt x="0" y="0"/>
                </a:moveTo>
                <a:lnTo>
                  <a:pt x="7371064" y="0"/>
                </a:lnTo>
                <a:lnTo>
                  <a:pt x="7371064" y="4308129"/>
                </a:lnTo>
                <a:lnTo>
                  <a:pt x="0" y="4308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96" t="0" r="-702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656791" y="2023920"/>
            <a:ext cx="5901449" cy="4074566"/>
          </a:xfrm>
          <a:custGeom>
            <a:avLst/>
            <a:gdLst/>
            <a:ahLst/>
            <a:cxnLst/>
            <a:rect r="r" b="b" t="t" l="l"/>
            <a:pathLst>
              <a:path h="4074566" w="5901449">
                <a:moveTo>
                  <a:pt x="0" y="0"/>
                </a:moveTo>
                <a:lnTo>
                  <a:pt x="5901450" y="0"/>
                </a:lnTo>
                <a:lnTo>
                  <a:pt x="5901450" y="4074566"/>
                </a:lnTo>
                <a:lnTo>
                  <a:pt x="0" y="4074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204168"/>
            <a:ext cx="8182132" cy="308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“Reposición camionet</a:t>
            </a: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as municipales, comuna de Quilleco”.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Circular 33- Gobierno Regional Biobío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Ejecutado 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$ 58.072.000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66760" y="6060386"/>
            <a:ext cx="7914035" cy="366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“Adquisición e Instalación de resaltos reductores de velocidad y señaléticas Quilleco”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Financiamiento Municipal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Ejecutado 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$ 4.760.000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48184" y="940211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PROYECTOS EN EJECUCIÓN / EJECUTADOS 2025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7340" y="2275077"/>
            <a:ext cx="7320156" cy="4686888"/>
          </a:xfrm>
          <a:custGeom>
            <a:avLst/>
            <a:gdLst/>
            <a:ahLst/>
            <a:cxnLst/>
            <a:rect r="r" b="b" t="t" l="l"/>
            <a:pathLst>
              <a:path h="4686888" w="7320156">
                <a:moveTo>
                  <a:pt x="0" y="0"/>
                </a:moveTo>
                <a:lnTo>
                  <a:pt x="7320157" y="0"/>
                </a:lnTo>
                <a:lnTo>
                  <a:pt x="7320157" y="4686888"/>
                </a:lnTo>
                <a:lnTo>
                  <a:pt x="0" y="4686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05286" y="4907153"/>
            <a:ext cx="7198890" cy="4934450"/>
          </a:xfrm>
          <a:custGeom>
            <a:avLst/>
            <a:gdLst/>
            <a:ahLst/>
            <a:cxnLst/>
            <a:rect r="r" b="b" t="t" l="l"/>
            <a:pathLst>
              <a:path h="4934450" w="7198890">
                <a:moveTo>
                  <a:pt x="0" y="0"/>
                </a:moveTo>
                <a:lnTo>
                  <a:pt x="7198890" y="0"/>
                </a:lnTo>
                <a:lnTo>
                  <a:pt x="7198890" y="4934450"/>
                </a:lnTo>
                <a:lnTo>
                  <a:pt x="0" y="493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47340" y="7293995"/>
            <a:ext cx="7242864" cy="250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"Construcción Planta de Agua Potable Centinela, Quilleco".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PMB SUBDERE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$ 288.585.668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2246502"/>
            <a:ext cx="8115300" cy="250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"Construcción Planta de Agua Potable sector La Hoyada, Quilleco".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PMB SUBDERE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$ 215.642.184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44649" y="1035402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PROYECTOS EN EJECUCIÓN / EJECUTADOS 2025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2803" y="5512518"/>
            <a:ext cx="7631197" cy="4289318"/>
          </a:xfrm>
          <a:custGeom>
            <a:avLst/>
            <a:gdLst/>
            <a:ahLst/>
            <a:cxnLst/>
            <a:rect r="r" b="b" t="t" l="l"/>
            <a:pathLst>
              <a:path h="4289318" w="7631197">
                <a:moveTo>
                  <a:pt x="0" y="0"/>
                </a:moveTo>
                <a:lnTo>
                  <a:pt x="7631197" y="0"/>
                </a:lnTo>
                <a:lnTo>
                  <a:pt x="7631197" y="4289318"/>
                </a:lnTo>
                <a:lnTo>
                  <a:pt x="0" y="4289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84188" y="2137944"/>
            <a:ext cx="7475112" cy="4176741"/>
          </a:xfrm>
          <a:custGeom>
            <a:avLst/>
            <a:gdLst/>
            <a:ahLst/>
            <a:cxnLst/>
            <a:rect r="r" b="b" t="t" l="l"/>
            <a:pathLst>
              <a:path h="4176741" w="7475112">
                <a:moveTo>
                  <a:pt x="0" y="0"/>
                </a:moveTo>
                <a:lnTo>
                  <a:pt x="7475112" y="0"/>
                </a:lnTo>
                <a:lnTo>
                  <a:pt x="7475112" y="4176741"/>
                </a:lnTo>
                <a:lnTo>
                  <a:pt x="0" y="41767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204168"/>
            <a:ext cx="8182132" cy="308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"Construcción Explanada Cívica General Bernardo O´Higgins, Las Canteras, Quilleco".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FRIL GOBIERNO REGIONAL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$ 180.000.000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784188" y="6740525"/>
            <a:ext cx="7914035" cy="2517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"Construcción Saneamiento Sanitario San Lorencito, Quilleco".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FNDR GORE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$ 2.765.200.000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48184" y="940211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PROYECTOS EN EJECUCIÓN / EJECUTADOS 2025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5337" y="2444770"/>
            <a:ext cx="8558663" cy="4963525"/>
          </a:xfrm>
          <a:custGeom>
            <a:avLst/>
            <a:gdLst/>
            <a:ahLst/>
            <a:cxnLst/>
            <a:rect r="r" b="b" t="t" l="l"/>
            <a:pathLst>
              <a:path h="4963525" w="8558663">
                <a:moveTo>
                  <a:pt x="0" y="0"/>
                </a:moveTo>
                <a:lnTo>
                  <a:pt x="8558663" y="0"/>
                </a:lnTo>
                <a:lnTo>
                  <a:pt x="8558663" y="4963525"/>
                </a:lnTo>
                <a:lnTo>
                  <a:pt x="0" y="4963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996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21655" y="5342666"/>
            <a:ext cx="8115300" cy="4545304"/>
          </a:xfrm>
          <a:custGeom>
            <a:avLst/>
            <a:gdLst/>
            <a:ahLst/>
            <a:cxnLst/>
            <a:rect r="r" b="b" t="t" l="l"/>
            <a:pathLst>
              <a:path h="4545304" w="8115300">
                <a:moveTo>
                  <a:pt x="0" y="0"/>
                </a:moveTo>
                <a:lnTo>
                  <a:pt x="8115300" y="0"/>
                </a:lnTo>
                <a:lnTo>
                  <a:pt x="8115300" y="4545304"/>
                </a:lnTo>
                <a:lnTo>
                  <a:pt x="0" y="4545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20892" y="7379720"/>
            <a:ext cx="7242864" cy="250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"Conservación Liceo Bicentenario Francisco Bascuñán Guerrero".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Ministerio de Educación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$ 443.823.706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21655" y="2246502"/>
            <a:ext cx="8115300" cy="3079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"Conservación de emergencia Liceo Bicentenario Francisco Bascuñán Guerrero".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Ministerio de Educación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$ 255.567.680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44649" y="1035402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PROYECTOS EN EJECUCIÓN / EJECUTADOS 2025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E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8931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4" y="0"/>
                </a:lnTo>
                <a:lnTo>
                  <a:pt x="321564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26307" y="2686252"/>
            <a:ext cx="7077001" cy="519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42"/>
              </a:lnSpc>
            </a:pPr>
            <a:r>
              <a:rPr lang="en-US" sz="19146" spc="-765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CONCEJO MUNICIPAL</a:t>
            </a:r>
          </a:p>
          <a:p>
            <a:pPr algn="l">
              <a:lnSpc>
                <a:spcPts val="10548"/>
              </a:lnSpc>
            </a:pPr>
            <a:r>
              <a:rPr lang="en-US" sz="13698" spc="-547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2024-2028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7808236" y="274487"/>
            <a:ext cx="9724605" cy="5019453"/>
            <a:chOff x="0" y="0"/>
            <a:chExt cx="1408820" cy="7271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08820" cy="727177"/>
            </a:xfrm>
            <a:custGeom>
              <a:avLst/>
              <a:gdLst/>
              <a:ahLst/>
              <a:cxnLst/>
              <a:rect r="r" b="b" t="t" l="l"/>
              <a:pathLst>
                <a:path h="727177" w="1408820">
                  <a:moveTo>
                    <a:pt x="0" y="0"/>
                  </a:moveTo>
                  <a:lnTo>
                    <a:pt x="1408820" y="0"/>
                  </a:lnTo>
                  <a:lnTo>
                    <a:pt x="1408820" y="727177"/>
                  </a:lnTo>
                  <a:lnTo>
                    <a:pt x="0" y="727177"/>
                  </a:lnTo>
                  <a:close/>
                </a:path>
              </a:pathLst>
            </a:custGeom>
            <a:blipFill>
              <a:blip r:embed="rId4"/>
              <a:stretch>
                <a:fillRect l="0" t="-17025" r="-2813" b="-15684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4464" y="274487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603308" y="5421629"/>
            <a:ext cx="10134461" cy="4845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9"/>
              </a:lnSpc>
            </a:pPr>
            <a:r>
              <a:rPr lang="en-US" sz="3699" spc="-110">
                <a:solidFill>
                  <a:srgbClr val="1E3D58"/>
                </a:solidFill>
                <a:latin typeface="Open Sauce"/>
                <a:ea typeface="Open Sauce"/>
                <a:cs typeface="Open Sauce"/>
                <a:sym typeface="Open Sauce"/>
              </a:rPr>
              <a:t>Alcalde de la comuna de Quilleco: </a:t>
            </a:r>
          </a:p>
          <a:p>
            <a:pPr algn="l">
              <a:lnSpc>
                <a:spcPts val="5719"/>
              </a:lnSpc>
            </a:pPr>
            <a:r>
              <a:rPr lang="en-US" sz="4399" spc="-131" b="true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Sr. Claudio Solar Jara</a:t>
            </a:r>
          </a:p>
          <a:p>
            <a:pPr algn="l">
              <a:lnSpc>
                <a:spcPts val="4809"/>
              </a:lnSpc>
            </a:pPr>
            <a:r>
              <a:rPr lang="en-US" sz="3699" spc="-110">
                <a:solidFill>
                  <a:srgbClr val="1E3D58"/>
                </a:solidFill>
                <a:latin typeface="Open Sauce"/>
                <a:ea typeface="Open Sauce"/>
                <a:cs typeface="Open Sauce"/>
                <a:sym typeface="Open Sauce"/>
              </a:rPr>
              <a:t>Concejales: </a:t>
            </a:r>
          </a:p>
          <a:p>
            <a:pPr algn="just">
              <a:lnSpc>
                <a:spcPts val="4809"/>
              </a:lnSpc>
            </a:pPr>
            <a:r>
              <a:rPr lang="en-US" sz="3699" spc="-110">
                <a:solidFill>
                  <a:srgbClr val="1E3D58"/>
                </a:solidFill>
                <a:latin typeface="Open Sauce"/>
                <a:ea typeface="Open Sauce"/>
                <a:cs typeface="Open Sauce"/>
                <a:sym typeface="Open Sauce"/>
              </a:rPr>
              <a:t>Sres. </a:t>
            </a:r>
            <a:r>
              <a:rPr lang="en-US" b="true" sz="3699" spc="-110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Jorge Jure Cares, Eduardo Antonio Sepúlveda, David Vielma Lagos, Carlos Maldonado Pinares, Segundo Camilo Diaz Seguel y Guido Sanhueza Sanhueza.</a:t>
            </a:r>
          </a:p>
          <a:p>
            <a:pPr algn="l">
              <a:lnSpc>
                <a:spcPts val="3639"/>
              </a:lnSpc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84661" y="4809237"/>
            <a:ext cx="3665672" cy="4992875"/>
          </a:xfrm>
          <a:custGeom>
            <a:avLst/>
            <a:gdLst/>
            <a:ahLst/>
            <a:cxnLst/>
            <a:rect r="r" b="b" t="t" l="l"/>
            <a:pathLst>
              <a:path h="4992875" w="3665672">
                <a:moveTo>
                  <a:pt x="0" y="0"/>
                </a:moveTo>
                <a:lnTo>
                  <a:pt x="3665672" y="0"/>
                </a:lnTo>
                <a:lnTo>
                  <a:pt x="3665672" y="4992875"/>
                </a:lnTo>
                <a:lnTo>
                  <a:pt x="0" y="4992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278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406774" y="2226920"/>
            <a:ext cx="3945933" cy="4348706"/>
          </a:xfrm>
          <a:custGeom>
            <a:avLst/>
            <a:gdLst/>
            <a:ahLst/>
            <a:cxnLst/>
            <a:rect r="r" b="b" t="t" l="l"/>
            <a:pathLst>
              <a:path h="4348706" w="3945933">
                <a:moveTo>
                  <a:pt x="0" y="0"/>
                </a:moveTo>
                <a:lnTo>
                  <a:pt x="3945933" y="0"/>
                </a:lnTo>
                <a:lnTo>
                  <a:pt x="3945933" y="4348705"/>
                </a:lnTo>
                <a:lnTo>
                  <a:pt x="0" y="4348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463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204168"/>
            <a:ext cx="8377595" cy="2517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"Construcción señaléticas viales Quilleco y San Lorencito".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FRIL, Gobierno </a:t>
            </a: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</a:t>
            </a: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egional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$ 148.732.050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784188" y="6740525"/>
            <a:ext cx="7914035" cy="308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“Construcción conexiones interiores viviendas a saneamiento sanitario San Lorencito”.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Financiamiento municipal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$ 99.979.126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48184" y="940211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PROYECTOS EN EJECUCIÓN / EJECUTADOS 2025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7340" y="2119112"/>
            <a:ext cx="6955707" cy="3728118"/>
          </a:xfrm>
          <a:custGeom>
            <a:avLst/>
            <a:gdLst/>
            <a:ahLst/>
            <a:cxnLst/>
            <a:rect r="r" b="b" t="t" l="l"/>
            <a:pathLst>
              <a:path h="3728118" w="6955707">
                <a:moveTo>
                  <a:pt x="0" y="0"/>
                </a:moveTo>
                <a:lnTo>
                  <a:pt x="6955707" y="0"/>
                </a:lnTo>
                <a:lnTo>
                  <a:pt x="6955707" y="3728118"/>
                </a:lnTo>
                <a:lnTo>
                  <a:pt x="0" y="3728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849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87642" y="5056064"/>
            <a:ext cx="8716768" cy="4903182"/>
          </a:xfrm>
          <a:custGeom>
            <a:avLst/>
            <a:gdLst/>
            <a:ahLst/>
            <a:cxnLst/>
            <a:rect r="r" b="b" t="t" l="l"/>
            <a:pathLst>
              <a:path h="4903182" w="8716768">
                <a:moveTo>
                  <a:pt x="0" y="0"/>
                </a:moveTo>
                <a:lnTo>
                  <a:pt x="8716767" y="0"/>
                </a:lnTo>
                <a:lnTo>
                  <a:pt x="8716767" y="4903181"/>
                </a:lnTo>
                <a:lnTo>
                  <a:pt x="0" y="49031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37536" y="5974620"/>
            <a:ext cx="7242864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Programa de habitabilidad rural DS.10 Construcción en sitio del residente. 27 familias en proceso de construcción.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Ministerio de Vivienda y Urbanismo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$19.800.000 a $23.000.000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91809" y="1855577"/>
            <a:ext cx="7667491" cy="284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Proyecto habitacional San Lorencito II y Unión y Esperanza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CNT, Construcción en nuevos terrenos, DS.49 MINVU.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PARALIZACIÓN DE OBRA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44649" y="1035402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PROYECTOS vivienda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3432C7">
                <a:alpha val="100000"/>
              </a:srgbClr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3896988"/>
            <a:ext cx="8241043" cy="4553814"/>
          </a:xfrm>
          <a:custGeom>
            <a:avLst/>
            <a:gdLst/>
            <a:ahLst/>
            <a:cxnLst/>
            <a:rect r="r" b="b" t="t" l="l"/>
            <a:pathLst>
              <a:path h="4553814" w="8241043">
                <a:moveTo>
                  <a:pt x="0" y="0"/>
                </a:moveTo>
                <a:lnTo>
                  <a:pt x="8241043" y="0"/>
                </a:lnTo>
                <a:lnTo>
                  <a:pt x="8241043" y="4553814"/>
                </a:lnTo>
                <a:lnTo>
                  <a:pt x="0" y="4553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4464" y="2279015"/>
            <a:ext cx="8859536" cy="594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“Construcción Redes APR Centinela, Comuna de Quilleco” (Segunda etapa)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SUBDERE – PMB 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renovación de solicitud de Autorización Sanitaria Vigente a Seremi de Salud Biobío respecto del proyecto original, con el objetivo de solicitar los recursos para la construcción de la 2da etapa. 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$347.800.000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148184" y="940211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PROYECCIÓN INICIATIVAS 2026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CCE6B">
                <a:alpha val="100000"/>
              </a:srgbClr>
            </a:gs>
            <a:gs pos="100000">
              <a:srgbClr val="D8FFD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05286" y="2564741"/>
            <a:ext cx="7860637" cy="5818492"/>
          </a:xfrm>
          <a:custGeom>
            <a:avLst/>
            <a:gdLst/>
            <a:ahLst/>
            <a:cxnLst/>
            <a:rect r="r" b="b" t="t" l="l"/>
            <a:pathLst>
              <a:path h="5818492" w="7860637">
                <a:moveTo>
                  <a:pt x="0" y="0"/>
                </a:moveTo>
                <a:lnTo>
                  <a:pt x="7860637" y="0"/>
                </a:lnTo>
                <a:lnTo>
                  <a:pt x="7860637" y="5818492"/>
                </a:lnTo>
                <a:lnTo>
                  <a:pt x="0" y="5818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41308" y="2698110"/>
            <a:ext cx="8928732" cy="593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“Construcción Sistema De Redes APR La Hoyada, Comuna De Quilleco” Segunda etapa”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SUBDERE - PMB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evaluación de solicitud de Autorización Sanitaria Vigente a Seremi de Salud Biobío respecto del proyecto original, con el objetivo de solicitar los recursos para la construcción de la 2da etapa. 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$ 346.717.501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44649" y="1035402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PROYECCIÓN INICIATIVAS 2026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3432C7">
                <a:alpha val="100000"/>
              </a:srgbClr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89448" y="5355614"/>
            <a:ext cx="7860637" cy="4638354"/>
          </a:xfrm>
          <a:custGeom>
            <a:avLst/>
            <a:gdLst/>
            <a:ahLst/>
            <a:cxnLst/>
            <a:rect r="r" b="b" t="t" l="l"/>
            <a:pathLst>
              <a:path h="4638354" w="7860637">
                <a:moveTo>
                  <a:pt x="0" y="0"/>
                </a:moveTo>
                <a:lnTo>
                  <a:pt x="7860636" y="0"/>
                </a:lnTo>
                <a:lnTo>
                  <a:pt x="7860636" y="4638354"/>
                </a:lnTo>
                <a:lnTo>
                  <a:pt x="0" y="4638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87325" y="2122677"/>
            <a:ext cx="7997983" cy="4291600"/>
          </a:xfrm>
          <a:custGeom>
            <a:avLst/>
            <a:gdLst/>
            <a:ahLst/>
            <a:cxnLst/>
            <a:rect r="r" b="b" t="t" l="l"/>
            <a:pathLst>
              <a:path h="4291600" w="7997983">
                <a:moveTo>
                  <a:pt x="0" y="0"/>
                </a:moveTo>
                <a:lnTo>
                  <a:pt x="7997983" y="0"/>
                </a:lnTo>
                <a:lnTo>
                  <a:pt x="7997983" y="4291601"/>
                </a:lnTo>
                <a:lnTo>
                  <a:pt x="0" y="42916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985820"/>
            <a:ext cx="8182132" cy="309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CONSTRUCCION S.S.R. LA MESETA, COMUNA QUILLECO.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SUBDERE-PMB, DISEÑO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$345.000.000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Monto aproximado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87325" y="6723427"/>
            <a:ext cx="8182132" cy="285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MEJORAMIENTO ESTADIO Y MULTICANCHA QUILLECO 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GOBIERNO REGIONAL – INVERSION MENOR A 5.000 UTM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DISEÑO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48184" y="940211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PROYECCIÓN INICIATIVAS 2026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CCE6B">
                <a:alpha val="100000"/>
              </a:srgbClr>
            </a:gs>
            <a:gs pos="100000">
              <a:srgbClr val="D8FFD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7536" y="2275077"/>
            <a:ext cx="8306464" cy="4940817"/>
          </a:xfrm>
          <a:custGeom>
            <a:avLst/>
            <a:gdLst/>
            <a:ahLst/>
            <a:cxnLst/>
            <a:rect r="r" b="b" t="t" l="l"/>
            <a:pathLst>
              <a:path h="4940817" w="8306464">
                <a:moveTo>
                  <a:pt x="0" y="0"/>
                </a:moveTo>
                <a:lnTo>
                  <a:pt x="8306464" y="0"/>
                </a:lnTo>
                <a:lnTo>
                  <a:pt x="8306464" y="4940817"/>
                </a:lnTo>
                <a:lnTo>
                  <a:pt x="0" y="4940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209" t="0" r="-2695" b="-271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91809" y="4745486"/>
            <a:ext cx="7705570" cy="5297580"/>
          </a:xfrm>
          <a:custGeom>
            <a:avLst/>
            <a:gdLst/>
            <a:ahLst/>
            <a:cxnLst/>
            <a:rect r="r" b="b" t="t" l="l"/>
            <a:pathLst>
              <a:path h="5297580" w="7705570">
                <a:moveTo>
                  <a:pt x="0" y="0"/>
                </a:moveTo>
                <a:lnTo>
                  <a:pt x="7705571" y="0"/>
                </a:lnTo>
                <a:lnTo>
                  <a:pt x="7705571" y="5297580"/>
                </a:lnTo>
                <a:lnTo>
                  <a:pt x="0" y="5297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69336" y="7339719"/>
            <a:ext cx="7242864" cy="250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CONSTRUCCIÓN SONDAJE TINAJÓN 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SUBDERE-PMB, EN DISEÑO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$133.150.909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91809" y="2246502"/>
            <a:ext cx="7667491" cy="227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CONSERVACION APR SAN LORENCITO 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SUBDERE-PMB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DISEÑO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44649" y="1035402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PROYECCIÓN INICIATIVAS 2026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3432C7">
                <a:alpha val="100000"/>
              </a:srgbClr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09134" y="4997500"/>
            <a:ext cx="3750966" cy="4737379"/>
          </a:xfrm>
          <a:custGeom>
            <a:avLst/>
            <a:gdLst/>
            <a:ahLst/>
            <a:cxnLst/>
            <a:rect r="r" b="b" t="t" l="l"/>
            <a:pathLst>
              <a:path h="4737379" w="3750966">
                <a:moveTo>
                  <a:pt x="0" y="0"/>
                </a:moveTo>
                <a:lnTo>
                  <a:pt x="3750965" y="0"/>
                </a:lnTo>
                <a:lnTo>
                  <a:pt x="3750965" y="4737379"/>
                </a:lnTo>
                <a:lnTo>
                  <a:pt x="0" y="473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08917" y="2023920"/>
            <a:ext cx="7650383" cy="3963036"/>
          </a:xfrm>
          <a:custGeom>
            <a:avLst/>
            <a:gdLst/>
            <a:ahLst/>
            <a:cxnLst/>
            <a:rect r="r" b="b" t="t" l="l"/>
            <a:pathLst>
              <a:path h="3963036" w="7650383">
                <a:moveTo>
                  <a:pt x="0" y="0"/>
                </a:moveTo>
                <a:lnTo>
                  <a:pt x="7650383" y="0"/>
                </a:lnTo>
                <a:lnTo>
                  <a:pt x="7650383" y="3963037"/>
                </a:lnTo>
                <a:lnTo>
                  <a:pt x="0" y="3963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985820"/>
            <a:ext cx="8182132" cy="285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“ADQUISICION BOX DENTAL, COMUNA DE QUILLECO”.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GOBIERNO REGIONAL – CIRCULAR 33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 DISEÑO – HUELLA LOCAL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MONTO POR DEFINIR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471614" y="6161471"/>
            <a:ext cx="8182132" cy="366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“CONSTRUCCIÓN CENTRO COMUNITARIO JJ.VV. RÍO PARDO, COMUNA DE QUILLECO”.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Subsecret</a:t>
            </a:r>
            <a:r>
              <a:rPr lang="en-US" b="true" sz="3499" spc="-104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aria de Desarrollo Regional – PMU, en Diseño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$ 166.828.034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48184" y="940211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PROYECCIÓN INICIATIVAS 2026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7CCE6B">
                <a:alpha val="100000"/>
              </a:srgbClr>
            </a:gs>
            <a:gs pos="100000">
              <a:srgbClr val="D8FFD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7340" y="1172459"/>
            <a:ext cx="139461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6864" y="4889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404437"/>
            <a:ext cx="7282741" cy="3787026"/>
          </a:xfrm>
          <a:custGeom>
            <a:avLst/>
            <a:gdLst/>
            <a:ahLst/>
            <a:cxnLst/>
            <a:rect r="r" b="b" t="t" l="l"/>
            <a:pathLst>
              <a:path h="3787026" w="7282741">
                <a:moveTo>
                  <a:pt x="0" y="0"/>
                </a:moveTo>
                <a:lnTo>
                  <a:pt x="7282741" y="0"/>
                </a:lnTo>
                <a:lnTo>
                  <a:pt x="7282741" y="3787026"/>
                </a:lnTo>
                <a:lnTo>
                  <a:pt x="0" y="378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91809" y="5016047"/>
            <a:ext cx="7667491" cy="4748070"/>
          </a:xfrm>
          <a:custGeom>
            <a:avLst/>
            <a:gdLst/>
            <a:ahLst/>
            <a:cxnLst/>
            <a:rect r="r" b="b" t="t" l="l"/>
            <a:pathLst>
              <a:path h="4748070" w="7667491">
                <a:moveTo>
                  <a:pt x="0" y="0"/>
                </a:moveTo>
                <a:lnTo>
                  <a:pt x="7667491" y="0"/>
                </a:lnTo>
                <a:lnTo>
                  <a:pt x="7667491" y="4748070"/>
                </a:lnTo>
                <a:lnTo>
                  <a:pt x="0" y="47480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37536" y="6292248"/>
            <a:ext cx="7853686" cy="365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“CONSTRUCCIÓN CENTRO COMUNITARIO JJ.VV. VILLA ALEGRE, COMUNA DE QUILLECO”.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Subsecretaria </a:t>
            </a:r>
            <a:r>
              <a:rPr lang="en-US" b="true" sz="3500" spc="-10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 Desarrollo Regional – PMU, en Diseño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$ 166.828.034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91809" y="2246502"/>
            <a:ext cx="7667491" cy="250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“Mejoramiento Plaza Villa Las Flores”.</a:t>
            </a:r>
          </a:p>
          <a:p>
            <a:pPr algn="ctr">
              <a:lnSpc>
                <a:spcPts val="4550"/>
              </a:lnSpc>
            </a:pPr>
            <a:r>
              <a:rPr lang="en-US" b="true" sz="3500" spc="-105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FRIL 2026, futuro diseño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$200.000.000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44649" y="1035402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PROYECCIÓN INICIATIVAS 2026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3432C7">
                <a:alpha val="100000"/>
              </a:srgbClr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913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336511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00957" y="4484059"/>
            <a:ext cx="8619874" cy="5200253"/>
          </a:xfrm>
          <a:custGeom>
            <a:avLst/>
            <a:gdLst/>
            <a:ahLst/>
            <a:cxnLst/>
            <a:rect r="r" b="b" t="t" l="l"/>
            <a:pathLst>
              <a:path h="5200253" w="8619874">
                <a:moveTo>
                  <a:pt x="0" y="0"/>
                </a:moveTo>
                <a:lnTo>
                  <a:pt x="8619874" y="0"/>
                </a:lnTo>
                <a:lnTo>
                  <a:pt x="8619874" y="5200252"/>
                </a:lnTo>
                <a:lnTo>
                  <a:pt x="0" y="5200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89437" y="2261802"/>
            <a:ext cx="8442914" cy="194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“Mejoramiento cancha Villa Mercedes”.</a:t>
            </a:r>
          </a:p>
          <a:p>
            <a:pPr algn="ctr">
              <a:lnSpc>
                <a:spcPts val="4549"/>
              </a:lnSpc>
            </a:pPr>
            <a:r>
              <a:rPr lang="en-US" b="true" sz="3499" spc="-104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Fril 2026, en diseño.</a:t>
            </a:r>
          </a:p>
          <a:p>
            <a:pPr algn="ctr">
              <a:lnSpc>
                <a:spcPts val="6499"/>
              </a:lnSpc>
            </a:pPr>
            <a:r>
              <a:rPr lang="en-US" b="true" sz="4999" spc="-149">
                <a:solidFill>
                  <a:srgbClr val="E7BF0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$170.000.000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148184" y="940211"/>
            <a:ext cx="15721273" cy="108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0"/>
              </a:lnSpc>
            </a:pPr>
            <a:r>
              <a:rPr lang="en-US" sz="9728" spc="-291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PROYECCIÓN INICIATIVAS 2026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3432C7">
                <a:alpha val="100000"/>
              </a:srgbClr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863707" y="-54061"/>
            <a:ext cx="4424293" cy="10395122"/>
            <a:chOff x="0" y="0"/>
            <a:chExt cx="1165246" cy="27378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65246" cy="2737810"/>
            </a:xfrm>
            <a:custGeom>
              <a:avLst/>
              <a:gdLst/>
              <a:ahLst/>
              <a:cxnLst/>
              <a:rect r="r" b="b" t="t" l="l"/>
              <a:pathLst>
                <a:path h="2737810" w="1165246">
                  <a:moveTo>
                    <a:pt x="0" y="0"/>
                  </a:moveTo>
                  <a:lnTo>
                    <a:pt x="1165246" y="0"/>
                  </a:lnTo>
                  <a:lnTo>
                    <a:pt x="1165246" y="2737810"/>
                  </a:lnTo>
                  <a:lnTo>
                    <a:pt x="0" y="2737810"/>
                  </a:lnTo>
                  <a:close/>
                </a:path>
              </a:pathLst>
            </a:custGeom>
            <a:solidFill>
              <a:srgbClr val="1E3D5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65246" cy="27759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496814" y="1028700"/>
            <a:ext cx="6791186" cy="9258300"/>
            <a:chOff x="0" y="0"/>
            <a:chExt cx="660400" cy="90031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0400" cy="900311"/>
            </a:xfrm>
            <a:custGeom>
              <a:avLst/>
              <a:gdLst/>
              <a:ahLst/>
              <a:cxnLst/>
              <a:rect r="r" b="b" t="t" l="l"/>
              <a:pathLst>
                <a:path h="90031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446"/>
                  </a:cubicBezTo>
                  <a:lnTo>
                    <a:pt x="660400" y="900311"/>
                  </a:lnTo>
                  <a:lnTo>
                    <a:pt x="0" y="900311"/>
                  </a:lnTo>
                  <a:lnTo>
                    <a:pt x="0" y="33086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2"/>
              <a:stretch>
                <a:fillRect l="-63736" t="0" r="-18034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771277" y="57150"/>
            <a:ext cx="2037857" cy="2445428"/>
          </a:xfrm>
          <a:custGeom>
            <a:avLst/>
            <a:gdLst/>
            <a:ahLst/>
            <a:cxnLst/>
            <a:rect r="r" b="b" t="t" l="l"/>
            <a:pathLst>
              <a:path h="2445428" w="2037857">
                <a:moveTo>
                  <a:pt x="0" y="0"/>
                </a:moveTo>
                <a:lnTo>
                  <a:pt x="2037857" y="0"/>
                </a:lnTo>
                <a:lnTo>
                  <a:pt x="2037857" y="2445428"/>
                </a:lnTo>
                <a:lnTo>
                  <a:pt x="0" y="244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969870" y="129678"/>
            <a:ext cx="6814171" cy="8177005"/>
          </a:xfrm>
          <a:custGeom>
            <a:avLst/>
            <a:gdLst/>
            <a:ahLst/>
            <a:cxnLst/>
            <a:rect r="r" b="b" t="t" l="l"/>
            <a:pathLst>
              <a:path h="8177005" w="6814171">
                <a:moveTo>
                  <a:pt x="0" y="0"/>
                </a:moveTo>
                <a:lnTo>
                  <a:pt x="6814171" y="0"/>
                </a:lnTo>
                <a:lnTo>
                  <a:pt x="6814171" y="8177005"/>
                </a:lnTo>
                <a:lnTo>
                  <a:pt x="0" y="8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90205" y="1138224"/>
            <a:ext cx="8878373" cy="7849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09"/>
              </a:lnSpc>
            </a:pPr>
            <a:r>
              <a:rPr lang="en-US" sz="19232" spc="-769">
                <a:solidFill>
                  <a:srgbClr val="1E3D58"/>
                </a:solidFill>
                <a:latin typeface="Bebas Neue"/>
                <a:ea typeface="Bebas Neue"/>
                <a:cs typeface="Bebas Neue"/>
                <a:sym typeface="Bebas Neue"/>
              </a:rPr>
              <a:t>       </a:t>
            </a:r>
            <a:r>
              <a:rPr lang="en-US" sz="19232" spc="-769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BF8B16">
                        <a:alpha val="100000"/>
                      </a:srgbClr>
                    </a:gs>
                  </a:gsLst>
                  <a:lin ang="16200000"/>
                </a:gra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19232" spc="-769" b="true">
                <a:solidFill>
                  <a:srgbClr val="E7BF0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cuenta</a:t>
            </a:r>
          </a:p>
          <a:p>
            <a:pPr algn="l">
              <a:lnSpc>
                <a:spcPts val="17118"/>
              </a:lnSpc>
            </a:pPr>
            <a:r>
              <a:rPr lang="en-US" sz="22232" spc="-889" b="true">
                <a:solidFill>
                  <a:srgbClr val="E7BF0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pública</a:t>
            </a:r>
          </a:p>
          <a:p>
            <a:pPr algn="l">
              <a:lnSpc>
                <a:spcPts val="10113"/>
              </a:lnSpc>
            </a:pPr>
            <a:r>
              <a:rPr lang="en-US" sz="13134" spc="-525">
                <a:solidFill>
                  <a:srgbClr val="0F86EC"/>
                </a:solidFill>
                <a:latin typeface="Bebas Neue"/>
                <a:ea typeface="Bebas Neue"/>
                <a:cs typeface="Bebas Neue"/>
                <a:sym typeface="Bebas Neue"/>
              </a:rPr>
              <a:t>gestión municipal</a:t>
            </a:r>
          </a:p>
          <a:p>
            <a:pPr algn="l">
              <a:lnSpc>
                <a:spcPts val="2310"/>
              </a:lnSpc>
            </a:pPr>
          </a:p>
          <a:p>
            <a:pPr algn="l">
              <a:lnSpc>
                <a:spcPts val="14963"/>
              </a:lnSpc>
            </a:pPr>
            <a:r>
              <a:rPr lang="en-US" sz="19432" spc="-777">
                <a:solidFill>
                  <a:srgbClr val="0F86EC"/>
                </a:solidFill>
                <a:latin typeface="Bebas Neue"/>
                <a:ea typeface="Bebas Neue"/>
                <a:cs typeface="Bebas Neue"/>
                <a:sym typeface="Bebas Neue"/>
              </a:rPr>
              <a:t>         </a:t>
            </a:r>
            <a:r>
              <a:rPr lang="en-US" sz="19432" spc="-777" b="true">
                <a:solidFill>
                  <a:srgbClr val="0F86EC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2025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8220958"/>
            <a:ext cx="9300463" cy="860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55"/>
              </a:lnSpc>
              <a:spcBef>
                <a:spcPct val="0"/>
              </a:spcBef>
            </a:pPr>
            <a:r>
              <a:rPr lang="en-US" b="true" sz="5110" spc="-153">
                <a:solidFill>
                  <a:srgbClr val="E8EEF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Ilustre Municipalidad de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8815774"/>
            <a:ext cx="9300463" cy="1342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75"/>
              </a:lnSpc>
              <a:spcBef>
                <a:spcPct val="0"/>
              </a:spcBef>
            </a:pPr>
            <a:r>
              <a:rPr lang="en-US" b="true" sz="7910" spc="-237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b="true" sz="7910" spc="-237">
                <a:solidFill>
                  <a:srgbClr val="E8EEF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Quilleco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04600" y="1028700"/>
            <a:ext cx="12607098" cy="7231515"/>
            <a:chOff x="0" y="0"/>
            <a:chExt cx="1558254" cy="893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8254" cy="893825"/>
            </a:xfrm>
            <a:custGeom>
              <a:avLst/>
              <a:gdLst/>
              <a:ahLst/>
              <a:cxnLst/>
              <a:rect r="r" b="b" t="t" l="l"/>
              <a:pathLst>
                <a:path h="893825" w="1558254">
                  <a:moveTo>
                    <a:pt x="0" y="0"/>
                  </a:moveTo>
                  <a:lnTo>
                    <a:pt x="1558254" y="0"/>
                  </a:lnTo>
                  <a:lnTo>
                    <a:pt x="1558254" y="893825"/>
                  </a:lnTo>
                  <a:lnTo>
                    <a:pt x="0" y="893825"/>
                  </a:lnTo>
                  <a:close/>
                </a:path>
              </a:pathLst>
            </a:custGeom>
            <a:blipFill>
              <a:blip r:embed="rId2"/>
              <a:stretch>
                <a:fillRect l="0" t="-15375" r="0" b="-1537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36864" y="426887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6864" y="6705890"/>
            <a:ext cx="5304600" cy="2524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50"/>
              </a:lnSpc>
            </a:pPr>
            <a:r>
              <a:rPr lang="en-US" sz="20625" spc="-618">
                <a:solidFill>
                  <a:srgbClr val="E8EEF1"/>
                </a:solidFill>
                <a:latin typeface="Bebas Neue"/>
                <a:ea typeface="Bebas Neue"/>
                <a:cs typeface="Bebas Neue"/>
                <a:sym typeface="Bebas Neue"/>
              </a:rPr>
              <a:t>cosoc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82182" y="8419464"/>
            <a:ext cx="13970065" cy="838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9"/>
              </a:lnSpc>
            </a:pPr>
            <a:r>
              <a:rPr lang="en-US" sz="5199" spc="-155" b="true">
                <a:solidFill>
                  <a:srgbClr val="E8EEF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Consejo de la Sociedad Civil de Quilleco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62867" y="952216"/>
            <a:ext cx="7516214" cy="7231515"/>
            <a:chOff x="0" y="0"/>
            <a:chExt cx="929014" cy="893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29014" cy="893825"/>
            </a:xfrm>
            <a:custGeom>
              <a:avLst/>
              <a:gdLst/>
              <a:ahLst/>
              <a:cxnLst/>
              <a:rect r="r" b="b" t="t" l="l"/>
              <a:pathLst>
                <a:path h="893825" w="929014">
                  <a:moveTo>
                    <a:pt x="44291" y="0"/>
                  </a:moveTo>
                  <a:lnTo>
                    <a:pt x="884723" y="0"/>
                  </a:lnTo>
                  <a:cubicBezTo>
                    <a:pt x="896469" y="0"/>
                    <a:pt x="907735" y="4666"/>
                    <a:pt x="916041" y="12973"/>
                  </a:cubicBezTo>
                  <a:cubicBezTo>
                    <a:pt x="924347" y="21279"/>
                    <a:pt x="929014" y="32544"/>
                    <a:pt x="929014" y="44291"/>
                  </a:cubicBezTo>
                  <a:lnTo>
                    <a:pt x="929014" y="849533"/>
                  </a:lnTo>
                  <a:cubicBezTo>
                    <a:pt x="929014" y="861280"/>
                    <a:pt x="924347" y="872546"/>
                    <a:pt x="916041" y="880852"/>
                  </a:cubicBezTo>
                  <a:cubicBezTo>
                    <a:pt x="907735" y="889158"/>
                    <a:pt x="896469" y="893825"/>
                    <a:pt x="884723" y="893825"/>
                  </a:cubicBezTo>
                  <a:lnTo>
                    <a:pt x="44291" y="893825"/>
                  </a:lnTo>
                  <a:cubicBezTo>
                    <a:pt x="32544" y="893825"/>
                    <a:pt x="21279" y="889158"/>
                    <a:pt x="12973" y="880852"/>
                  </a:cubicBezTo>
                  <a:cubicBezTo>
                    <a:pt x="4666" y="872546"/>
                    <a:pt x="0" y="861280"/>
                    <a:pt x="0" y="849533"/>
                  </a:cubicBezTo>
                  <a:lnTo>
                    <a:pt x="0" y="44291"/>
                  </a:lnTo>
                  <a:cubicBezTo>
                    <a:pt x="0" y="32544"/>
                    <a:pt x="4666" y="21279"/>
                    <a:pt x="12973" y="12973"/>
                  </a:cubicBezTo>
                  <a:cubicBezTo>
                    <a:pt x="21279" y="4666"/>
                    <a:pt x="32544" y="0"/>
                    <a:pt x="44291" y="0"/>
                  </a:cubicBezTo>
                  <a:close/>
                </a:path>
              </a:pathLst>
            </a:custGeom>
            <a:blipFill>
              <a:blip r:embed="rId2"/>
              <a:stretch>
                <a:fillRect l="-14141" t="0" r="-14141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36864" y="426887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212318" y="426887"/>
            <a:ext cx="7798301" cy="4716613"/>
          </a:xfrm>
          <a:custGeom>
            <a:avLst/>
            <a:gdLst/>
            <a:ahLst/>
            <a:cxnLst/>
            <a:rect r="r" b="b" t="t" l="l"/>
            <a:pathLst>
              <a:path h="4716613" w="7798301">
                <a:moveTo>
                  <a:pt x="0" y="0"/>
                </a:moveTo>
                <a:lnTo>
                  <a:pt x="7798301" y="0"/>
                </a:lnTo>
                <a:lnTo>
                  <a:pt x="7798301" y="4716613"/>
                </a:lnTo>
                <a:lnTo>
                  <a:pt x="0" y="4716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00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79082" y="5694304"/>
            <a:ext cx="7960894" cy="4398155"/>
          </a:xfrm>
          <a:custGeom>
            <a:avLst/>
            <a:gdLst/>
            <a:ahLst/>
            <a:cxnLst/>
            <a:rect r="r" b="b" t="t" l="l"/>
            <a:pathLst>
              <a:path h="4398155" w="7960894">
                <a:moveTo>
                  <a:pt x="0" y="0"/>
                </a:moveTo>
                <a:lnTo>
                  <a:pt x="7960894" y="0"/>
                </a:lnTo>
                <a:lnTo>
                  <a:pt x="7960894" y="4398156"/>
                </a:lnTo>
                <a:lnTo>
                  <a:pt x="0" y="4398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3731" r="0" b="-2202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246327" y="3495936"/>
            <a:ext cx="3910813" cy="2933110"/>
          </a:xfrm>
          <a:custGeom>
            <a:avLst/>
            <a:gdLst/>
            <a:ahLst/>
            <a:cxnLst/>
            <a:rect r="r" b="b" t="t" l="l"/>
            <a:pathLst>
              <a:path h="2933110" w="3910813">
                <a:moveTo>
                  <a:pt x="0" y="0"/>
                </a:moveTo>
                <a:lnTo>
                  <a:pt x="3910814" y="0"/>
                </a:lnTo>
                <a:lnTo>
                  <a:pt x="3910814" y="2933110"/>
                </a:lnTo>
                <a:lnTo>
                  <a:pt x="0" y="2933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36864" y="8136106"/>
            <a:ext cx="8124976" cy="1696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9"/>
              </a:lnSpc>
            </a:pPr>
            <a:r>
              <a:rPr lang="en-US" sz="5199" spc="-155" b="true">
                <a:solidFill>
                  <a:srgbClr val="E8EEF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Funcionarios de la </a:t>
            </a:r>
          </a:p>
          <a:p>
            <a:pPr algn="l">
              <a:lnSpc>
                <a:spcPts val="6759"/>
              </a:lnSpc>
            </a:pPr>
            <a:r>
              <a:rPr lang="en-US" sz="5199" spc="-155" b="true">
                <a:solidFill>
                  <a:srgbClr val="E8EEF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Municipalidad de Quilleco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264" y="579287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5549263"/>
            <a:ext cx="4607799" cy="4737737"/>
          </a:xfrm>
          <a:custGeom>
            <a:avLst/>
            <a:gdLst/>
            <a:ahLst/>
            <a:cxnLst/>
            <a:rect r="r" b="b" t="t" l="l"/>
            <a:pathLst>
              <a:path h="4737737" w="4607799">
                <a:moveTo>
                  <a:pt x="0" y="0"/>
                </a:moveTo>
                <a:lnTo>
                  <a:pt x="4607799" y="0"/>
                </a:lnTo>
                <a:lnTo>
                  <a:pt x="4607799" y="4737737"/>
                </a:lnTo>
                <a:lnTo>
                  <a:pt x="0" y="4737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648366" y="949474"/>
            <a:ext cx="13944416" cy="1652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8"/>
              </a:lnSpc>
            </a:pPr>
            <a:r>
              <a:rPr lang="en-US" sz="14634" spc="-585" b="true">
                <a:solidFill>
                  <a:srgbClr val="E7BF0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ESTADO DE INGRESOS 2025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113599" y="2389252"/>
            <a:ext cx="8946356" cy="2437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78"/>
              </a:lnSpc>
              <a:spcBef>
                <a:spcPct val="0"/>
              </a:spcBef>
            </a:pPr>
            <a:r>
              <a:rPr lang="en-US" b="true" sz="5368" spc="-161">
                <a:solidFill>
                  <a:srgbClr val="09060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Saldo Inicial de Caja </a:t>
            </a:r>
          </a:p>
          <a:p>
            <a:pPr algn="l">
              <a:lnSpc>
                <a:spcPts val="12617"/>
              </a:lnSpc>
              <a:spcBef>
                <a:spcPct val="0"/>
              </a:spcBef>
            </a:pPr>
            <a:r>
              <a:rPr lang="en-US" b="true" sz="9705" spc="-291">
                <a:solidFill>
                  <a:srgbClr val="09060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$1.964.472.000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68159" y="4770032"/>
            <a:ext cx="8980571" cy="2516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1"/>
              </a:lnSpc>
              <a:spcBef>
                <a:spcPct val="0"/>
              </a:spcBef>
            </a:pPr>
            <a:r>
              <a:rPr lang="en-US" b="true" sz="5900" spc="-177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Ingresos Reales del Año</a:t>
            </a:r>
          </a:p>
          <a:p>
            <a:pPr algn="ctr">
              <a:lnSpc>
                <a:spcPts val="12631"/>
              </a:lnSpc>
              <a:spcBef>
                <a:spcPct val="0"/>
              </a:spcBef>
            </a:pPr>
            <a:r>
              <a:rPr lang="en-US" b="true" sz="9716" spc="-291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$6.770.737.000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58371" y="7219425"/>
            <a:ext cx="9524405" cy="2639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7"/>
              </a:lnSpc>
              <a:spcBef>
                <a:spcPct val="0"/>
              </a:spcBef>
            </a:pPr>
            <a:r>
              <a:rPr lang="en-US" b="true" sz="6267" spc="-188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TOTAL PERCIBIDO 2025</a:t>
            </a:r>
          </a:p>
          <a:p>
            <a:pPr algn="ctr">
              <a:lnSpc>
                <a:spcPts val="12994"/>
              </a:lnSpc>
              <a:spcBef>
                <a:spcPct val="0"/>
              </a:spcBef>
            </a:pPr>
            <a:r>
              <a:rPr lang="en-US" b="true" sz="9995" spc="-299">
                <a:solidFill>
                  <a:srgbClr val="FF751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$8.735.209.000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8931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4" y="0"/>
                </a:lnTo>
                <a:lnTo>
                  <a:pt x="321564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76158" y="0"/>
            <a:ext cx="9389183" cy="10127022"/>
          </a:xfrm>
          <a:custGeom>
            <a:avLst/>
            <a:gdLst/>
            <a:ahLst/>
            <a:cxnLst/>
            <a:rect r="r" b="b" t="t" l="l"/>
            <a:pathLst>
              <a:path h="10127022" w="9389183">
                <a:moveTo>
                  <a:pt x="0" y="0"/>
                </a:moveTo>
                <a:lnTo>
                  <a:pt x="9389184" y="0"/>
                </a:lnTo>
                <a:lnTo>
                  <a:pt x="9389184" y="10127022"/>
                </a:lnTo>
                <a:lnTo>
                  <a:pt x="0" y="1012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2" t="0" r="-2791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809" y="3324717"/>
            <a:ext cx="5825535" cy="3980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83"/>
              </a:lnSpc>
            </a:pPr>
            <a:r>
              <a:rPr lang="en-US" sz="11571" spc="-347">
                <a:solidFill>
                  <a:srgbClr val="0F86EC"/>
                </a:solidFill>
                <a:latin typeface="Bebas Neue"/>
                <a:ea typeface="Bebas Neue"/>
                <a:cs typeface="Bebas Neue"/>
                <a:sym typeface="Bebas Neue"/>
              </a:rPr>
              <a:t>ESTADO DE GASTOS Y ASIGNACIONES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70957" y="435268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3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8931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4" y="0"/>
                </a:lnTo>
                <a:lnTo>
                  <a:pt x="321564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73894" y="239671"/>
            <a:ext cx="15503922" cy="9328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7"/>
              </a:lnSpc>
            </a:pPr>
            <a:r>
              <a:rPr lang="en-US" b="true" sz="5559" spc="-166">
                <a:solidFill>
                  <a:srgbClr val="E8EEF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PRESUPUESTO DESTINADO A LA </a:t>
            </a:r>
          </a:p>
          <a:p>
            <a:pPr algn="ctr">
              <a:lnSpc>
                <a:spcPts val="9047"/>
              </a:lnSpc>
            </a:pPr>
            <a:r>
              <a:rPr lang="en-US" b="true" sz="6959" spc="-208">
                <a:solidFill>
                  <a:srgbClr val="0F86E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BECA MUNICIPAL DE EDUCACIÓN SUPERIOR 2025</a:t>
            </a:r>
          </a:p>
          <a:p>
            <a:pPr algn="ctr">
              <a:lnSpc>
                <a:spcPts val="11804"/>
              </a:lnSpc>
            </a:pPr>
            <a:r>
              <a:rPr lang="en-US" b="true" sz="9080" spc="-272">
                <a:solidFill>
                  <a:srgbClr val="E7BF08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$ 198.000.000 </a:t>
            </a:r>
          </a:p>
          <a:p>
            <a:pPr algn="ctr">
              <a:lnSpc>
                <a:spcPts val="5880"/>
              </a:lnSpc>
            </a:pPr>
            <a:r>
              <a:rPr lang="en-US" b="true" sz="4523" spc="-135">
                <a:solidFill>
                  <a:srgbClr val="E8EEF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EN COMPARACIÓN CON EL PRESENTE AÑO. HA HABIDO UN AUMENTO DE </a:t>
            </a:r>
            <a:r>
              <a:rPr lang="en-US" b="true" sz="4523" spc="-135">
                <a:solidFill>
                  <a:srgbClr val="E7BF08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$37.200.000,</a:t>
            </a:r>
            <a:r>
              <a:rPr lang="en-US" b="true" sz="4523" spc="-135">
                <a:solidFill>
                  <a:srgbClr val="E8EEF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b="true" sz="4523" spc="-135">
                <a:solidFill>
                  <a:srgbClr val="E7BF08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EQUIVALENTE A 18,7% </a:t>
            </a:r>
            <a:r>
              <a:rPr lang="en-US" b="true" sz="4523" spc="-135">
                <a:solidFill>
                  <a:srgbClr val="E8EEF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ES DECIR, LA CANTIDAD DE BECAS QUE SE OTORGARÁ EL PRESENTE AÑO ALCANZARÁ UN PRESUPUESTO DE </a:t>
            </a:r>
          </a:p>
          <a:p>
            <a:pPr algn="ctr">
              <a:lnSpc>
                <a:spcPts val="13462"/>
              </a:lnSpc>
              <a:spcBef>
                <a:spcPct val="0"/>
              </a:spcBef>
            </a:pPr>
            <a:r>
              <a:rPr lang="en-US" b="true" sz="10355" spc="-310">
                <a:solidFill>
                  <a:srgbClr val="E7BF08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$235.200.000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7009520"/>
            <a:ext cx="5292285" cy="2857834"/>
          </a:xfrm>
          <a:custGeom>
            <a:avLst/>
            <a:gdLst/>
            <a:ahLst/>
            <a:cxnLst/>
            <a:rect r="r" b="b" t="t" l="l"/>
            <a:pathLst>
              <a:path h="2857834" w="5292285">
                <a:moveTo>
                  <a:pt x="0" y="0"/>
                </a:moveTo>
                <a:lnTo>
                  <a:pt x="5292285" y="0"/>
                </a:lnTo>
                <a:lnTo>
                  <a:pt x="5292285" y="2857834"/>
                </a:lnTo>
                <a:lnTo>
                  <a:pt x="0" y="28578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0531" y="596050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1" y="0"/>
                </a:lnTo>
                <a:lnTo>
                  <a:pt x="1488471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89314" y="1167570"/>
            <a:ext cx="321564" cy="321564"/>
          </a:xfrm>
          <a:custGeom>
            <a:avLst/>
            <a:gdLst/>
            <a:ahLst/>
            <a:cxnLst/>
            <a:rect r="r" b="b" t="t" l="l"/>
            <a:pathLst>
              <a:path h="321564" w="321564">
                <a:moveTo>
                  <a:pt x="0" y="0"/>
                </a:moveTo>
                <a:lnTo>
                  <a:pt x="321564" y="0"/>
                </a:lnTo>
                <a:lnTo>
                  <a:pt x="321564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64" y="274487"/>
            <a:ext cx="1488472" cy="1786166"/>
          </a:xfrm>
          <a:custGeom>
            <a:avLst/>
            <a:gdLst/>
            <a:ahLst/>
            <a:cxnLst/>
            <a:rect r="r" b="b" t="t" l="l"/>
            <a:pathLst>
              <a:path h="1786166" w="1488472">
                <a:moveTo>
                  <a:pt x="0" y="0"/>
                </a:moveTo>
                <a:lnTo>
                  <a:pt x="1488472" y="0"/>
                </a:lnTo>
                <a:lnTo>
                  <a:pt x="1488472" y="1786166"/>
                </a:lnTo>
                <a:lnTo>
                  <a:pt x="0" y="178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21223" y="-581949"/>
            <a:ext cx="10379190" cy="8504844"/>
          </a:xfrm>
          <a:custGeom>
            <a:avLst/>
            <a:gdLst/>
            <a:ahLst/>
            <a:cxnLst/>
            <a:rect r="r" b="b" t="t" l="l"/>
            <a:pathLst>
              <a:path h="8504844" w="10379190">
                <a:moveTo>
                  <a:pt x="0" y="0"/>
                </a:moveTo>
                <a:lnTo>
                  <a:pt x="10379189" y="0"/>
                </a:lnTo>
                <a:lnTo>
                  <a:pt x="10379189" y="8504844"/>
                </a:lnTo>
                <a:lnTo>
                  <a:pt x="0" y="85048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75086" y="2022553"/>
            <a:ext cx="6896535" cy="5139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8"/>
              </a:lnSpc>
            </a:pPr>
            <a:r>
              <a:rPr lang="en-US" b="true" sz="4352" spc="-130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</a:t>
            </a:r>
            <a:r>
              <a:rPr lang="en-US" b="true" sz="4352" spc="-130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ESUPUESTO PARA ASISTENCIA SOCIAL 2025</a:t>
            </a:r>
          </a:p>
          <a:p>
            <a:pPr algn="ctr">
              <a:lnSpc>
                <a:spcPts val="9558"/>
              </a:lnSpc>
            </a:pPr>
            <a:r>
              <a:rPr lang="en-US" b="true" sz="7352" spc="-220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$174.000.000</a:t>
            </a:r>
          </a:p>
          <a:p>
            <a:pPr algn="ctr">
              <a:lnSpc>
                <a:spcPts val="5008"/>
              </a:lnSpc>
            </a:pPr>
            <a:r>
              <a:rPr lang="en-US" b="true" sz="3852" spc="-11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</a:t>
            </a:r>
            <a:r>
              <a:rPr lang="en-US" b="true" sz="3852" spc="-11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Canastas familiares, Materiales de construcción, </a:t>
            </a:r>
            <a:r>
              <a:rPr lang="en-US" b="true" sz="3852" spc="-11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</a:t>
            </a:r>
            <a:r>
              <a:rPr lang="en-US" b="true" sz="3852" spc="-115">
                <a:solidFill>
                  <a:srgbClr val="1E3D5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ediaguas, Artículos de apoyo discapacitados)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021223" y="476886"/>
            <a:ext cx="10185236" cy="837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9"/>
              </a:lnSpc>
            </a:pPr>
            <a:r>
              <a:rPr lang="en-US" b="true" sz="5299" spc="-158">
                <a:solidFill>
                  <a:srgbClr val="09060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SERVICIOS MUNICIPALES</a:t>
            </a:r>
          </a:p>
          <a:p>
            <a:pPr algn="l">
              <a:lnSpc>
                <a:spcPts val="6500"/>
              </a:lnSpc>
            </a:pPr>
            <a:r>
              <a:rPr lang="en-US" b="true" sz="5000" spc="-15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3432C7">
                        <a:alpha val="100000"/>
                      </a:srgbClr>
                    </a:gs>
                  </a:gsLst>
                  <a:lin ang="16200000"/>
                </a:gra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Recolección de basura</a:t>
            </a:r>
          </a:p>
          <a:p>
            <a:pPr algn="l">
              <a:lnSpc>
                <a:spcPts val="7800"/>
              </a:lnSpc>
            </a:pPr>
            <a:r>
              <a:rPr lang="en-US" b="true" sz="6000" spc="-179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3432C7">
                        <a:alpha val="100000"/>
                      </a:srgbClr>
                    </a:gs>
                  </a:gsLst>
                  <a:lin ang="16200000"/>
                </a:gra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$235.160.997</a:t>
            </a:r>
          </a:p>
          <a:p>
            <a:pPr algn="r">
              <a:lnSpc>
                <a:spcPts val="6240"/>
              </a:lnSpc>
            </a:pPr>
          </a:p>
          <a:p>
            <a:pPr algn="r">
              <a:lnSpc>
                <a:spcPts val="6240"/>
              </a:lnSpc>
            </a:pPr>
            <a:r>
              <a:rPr lang="en-US" b="true" sz="4800" spc="-144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3432C7">
                        <a:alpha val="100000"/>
                      </a:srgbClr>
                    </a:gs>
                  </a:gsLst>
                  <a:lin ang="16200000"/>
                </a:gra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Pago de alumbrado público</a:t>
            </a:r>
          </a:p>
          <a:p>
            <a:pPr algn="r">
              <a:lnSpc>
                <a:spcPts val="7799"/>
              </a:lnSpc>
            </a:pPr>
            <a:r>
              <a:rPr lang="en-US" b="true" sz="5999" spc="-179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3432C7">
                        <a:alpha val="100000"/>
                      </a:srgbClr>
                    </a:gs>
                  </a:gsLst>
                  <a:lin ang="16200000"/>
                </a:gra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$</a:t>
            </a:r>
            <a:r>
              <a:rPr lang="en-US" b="true" sz="5999" spc="-179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3432C7">
                        <a:alpha val="100000"/>
                      </a:srgbClr>
                    </a:gs>
                  </a:gsLst>
                  <a:lin ang="16200000"/>
                </a:gra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282.603.198</a:t>
            </a:r>
          </a:p>
          <a:p>
            <a:pPr algn="l">
              <a:lnSpc>
                <a:spcPts val="7149"/>
              </a:lnSpc>
            </a:pPr>
            <a:r>
              <a:rPr lang="en-US" b="true" sz="5499" spc="-164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3432C7">
                        <a:alpha val="100000"/>
                      </a:srgbClr>
                    </a:gs>
                  </a:gsLst>
                  <a:lin ang="16200000"/>
                </a:gra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Áreas verdes: </a:t>
            </a:r>
            <a:r>
              <a:rPr lang="en-US" b="true" sz="5499" spc="-164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3432C7">
                        <a:alpha val="100000"/>
                      </a:srgbClr>
                    </a:gs>
                  </a:gsLst>
                  <a:lin ang="16200000"/>
                </a:gra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$</a:t>
            </a:r>
            <a:r>
              <a:rPr lang="en-US" b="true" sz="5499" spc="-164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3432C7">
                        <a:alpha val="100000"/>
                      </a:srgbClr>
                    </a:gs>
                  </a:gsLst>
                  <a:lin ang="16200000"/>
                </a:gra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15.786.117</a:t>
            </a:r>
          </a:p>
          <a:p>
            <a:pPr algn="l">
              <a:lnSpc>
                <a:spcPts val="6630"/>
              </a:lnSpc>
            </a:pPr>
          </a:p>
          <a:p>
            <a:pPr algn="r">
              <a:lnSpc>
                <a:spcPts val="6240"/>
              </a:lnSpc>
            </a:pPr>
          </a:p>
          <a:p>
            <a:pPr algn="l">
              <a:lnSpc>
                <a:spcPts val="481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197993" y="7884795"/>
            <a:ext cx="5831696" cy="2402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b="true" sz="4600" spc="-138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Transferencia Salud Municipal</a:t>
            </a:r>
          </a:p>
          <a:p>
            <a:pPr algn="l">
              <a:lnSpc>
                <a:spcPts val="7279"/>
              </a:lnSpc>
            </a:pPr>
            <a:r>
              <a:rPr lang="en-US" sz="5599" spc="-167" b="true">
                <a:solidFill>
                  <a:srgbClr val="0F86E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  $605.000.000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84464" y="7773670"/>
            <a:ext cx="7187157" cy="2237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0"/>
              </a:lnSpc>
              <a:spcBef>
                <a:spcPct val="0"/>
              </a:spcBef>
            </a:pPr>
            <a:r>
              <a:rPr lang="en-US" b="true" sz="4600" spc="-13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Aportes económicos social:</a:t>
            </a:r>
          </a:p>
          <a:p>
            <a:pPr algn="ctr">
              <a:lnSpc>
                <a:spcPts val="5980"/>
              </a:lnSpc>
              <a:spcBef>
                <a:spcPct val="0"/>
              </a:spcBef>
            </a:pPr>
            <a:r>
              <a:rPr lang="en-US" b="true" sz="4600" spc="-13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$30.738.531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DAHIMd0NFPM</dc:identifier>
  <dcterms:modified xsi:type="dcterms:W3CDTF">2011-08-01T06:04:30Z</dcterms:modified>
  <cp:revision>1</cp:revision>
  <dc:title>Copia de Navy and White Simple Public Relations Presentation</dc:title>
</cp:coreProperties>
</file>